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5"/>
  </p:sldMasterIdLst>
  <p:notesMasterIdLst>
    <p:notesMasterId r:id="rId35"/>
  </p:notesMasterIdLst>
  <p:handoutMasterIdLst>
    <p:handoutMasterId r:id="rId36"/>
  </p:handoutMasterIdLst>
  <p:sldIdLst>
    <p:sldId id="902" r:id="rId6"/>
    <p:sldId id="934" r:id="rId7"/>
    <p:sldId id="617" r:id="rId8"/>
    <p:sldId id="906" r:id="rId9"/>
    <p:sldId id="907" r:id="rId10"/>
    <p:sldId id="908" r:id="rId11"/>
    <p:sldId id="909" r:id="rId12"/>
    <p:sldId id="910" r:id="rId13"/>
    <p:sldId id="911" r:id="rId14"/>
    <p:sldId id="912" r:id="rId15"/>
    <p:sldId id="913" r:id="rId16"/>
    <p:sldId id="914" r:id="rId17"/>
    <p:sldId id="915" r:id="rId18"/>
    <p:sldId id="933" r:id="rId19"/>
    <p:sldId id="935" r:id="rId20"/>
    <p:sldId id="936" r:id="rId21"/>
    <p:sldId id="920" r:id="rId22"/>
    <p:sldId id="921" r:id="rId23"/>
    <p:sldId id="922" r:id="rId24"/>
    <p:sldId id="923" r:id="rId25"/>
    <p:sldId id="924" r:id="rId26"/>
    <p:sldId id="925" r:id="rId27"/>
    <p:sldId id="926" r:id="rId28"/>
    <p:sldId id="927" r:id="rId29"/>
    <p:sldId id="928" r:id="rId30"/>
    <p:sldId id="929" r:id="rId31"/>
    <p:sldId id="930" r:id="rId32"/>
    <p:sldId id="931" r:id="rId33"/>
    <p:sldId id="932" r:id="rId34"/>
  </p:sldIdLst>
  <p:sldSz cx="9906000" cy="6858000" type="A4"/>
  <p:notesSz cx="6797675" cy="9926638"/>
  <p:custDataLst>
    <p:tags r:id="rId37"/>
  </p:custDataLst>
  <p:defaultTex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 Scholten" initials="JS" lastIdx="10" clrIdx="0">
    <p:extLst>
      <p:ext uri="{19B8F6BF-5375-455C-9EA6-DF929625EA0E}">
        <p15:presenceInfo xmlns:p15="http://schemas.microsoft.com/office/powerpoint/2012/main" userId="S::ScholtenJ@emea.cshare.net::4cea66e4-3dab-4760-808f-b37d3f61d5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39186"/>
    <a:srgbClr val="002B2A"/>
    <a:srgbClr val="003635"/>
    <a:srgbClr val="00ABE9"/>
    <a:srgbClr val="F3C000"/>
    <a:srgbClr val="E6591A"/>
    <a:srgbClr val="6E838C"/>
    <a:srgbClr val="B7C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232" autoAdjust="0"/>
  </p:normalViewPr>
  <p:slideViewPr>
    <p:cSldViewPr snapToGrid="0" snapToObjects="1">
      <p:cViewPr varScale="1">
        <p:scale>
          <a:sx n="76" d="100"/>
          <a:sy n="76" d="100"/>
        </p:scale>
        <p:origin x="832" y="43"/>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96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033" cy="496332"/>
          </a:xfrm>
          <a:prstGeom prst="rect">
            <a:avLst/>
          </a:prstGeom>
        </p:spPr>
        <p:txBody>
          <a:bodyPr vert="horz" lIns="90321" tIns="45161" rIns="90321" bIns="45161" rtlCol="0"/>
          <a:lstStyle>
            <a:lvl1pPr algn="l">
              <a:defRPr sz="1200"/>
            </a:lvl1pPr>
          </a:lstStyle>
          <a:p>
            <a:endParaRPr lang="en-GB"/>
          </a:p>
        </p:txBody>
      </p:sp>
      <p:sp>
        <p:nvSpPr>
          <p:cNvPr id="3" name="Date Placeholder 2"/>
          <p:cNvSpPr>
            <a:spLocks noGrp="1"/>
          </p:cNvSpPr>
          <p:nvPr>
            <p:ph type="dt" sz="quarter" idx="1"/>
          </p:nvPr>
        </p:nvSpPr>
        <p:spPr>
          <a:xfrm>
            <a:off x="3851079" y="0"/>
            <a:ext cx="2945033" cy="496332"/>
          </a:xfrm>
          <a:prstGeom prst="rect">
            <a:avLst/>
          </a:prstGeom>
        </p:spPr>
        <p:txBody>
          <a:bodyPr vert="horz" lIns="90321" tIns="45161" rIns="90321" bIns="45161" rtlCol="0"/>
          <a:lstStyle>
            <a:lvl1pPr algn="r">
              <a:defRPr sz="1200"/>
            </a:lvl1pPr>
          </a:lstStyle>
          <a:p>
            <a:fld id="{553F3D21-849A-42AB-AFE2-B900DEBA4D78}" type="datetimeFigureOut">
              <a:rPr lang="en-GB" smtClean="0"/>
              <a:pPr/>
              <a:t>16/04/2020</a:t>
            </a:fld>
            <a:endParaRPr lang="en-GB"/>
          </a:p>
        </p:txBody>
      </p:sp>
      <p:sp>
        <p:nvSpPr>
          <p:cNvPr id="4" name="Footer Placeholder 3"/>
          <p:cNvSpPr>
            <a:spLocks noGrp="1"/>
          </p:cNvSpPr>
          <p:nvPr>
            <p:ph type="ftr" sz="quarter" idx="2"/>
          </p:nvPr>
        </p:nvSpPr>
        <p:spPr>
          <a:xfrm>
            <a:off x="2" y="9428736"/>
            <a:ext cx="2945033" cy="496332"/>
          </a:xfrm>
          <a:prstGeom prst="rect">
            <a:avLst/>
          </a:prstGeom>
        </p:spPr>
        <p:txBody>
          <a:bodyPr vert="horz" lIns="90321" tIns="45161" rIns="90321" bIns="45161" rtlCol="0" anchor="b"/>
          <a:lstStyle>
            <a:lvl1pPr algn="l">
              <a:defRPr sz="1200"/>
            </a:lvl1pPr>
          </a:lstStyle>
          <a:p>
            <a:endParaRPr lang="en-GB"/>
          </a:p>
        </p:txBody>
      </p:sp>
      <p:sp>
        <p:nvSpPr>
          <p:cNvPr id="5" name="Slide Number Placeholder 4"/>
          <p:cNvSpPr>
            <a:spLocks noGrp="1"/>
          </p:cNvSpPr>
          <p:nvPr>
            <p:ph type="sldNum" sz="quarter" idx="3"/>
          </p:nvPr>
        </p:nvSpPr>
        <p:spPr>
          <a:xfrm>
            <a:off x="3851079" y="9428736"/>
            <a:ext cx="2945033" cy="496332"/>
          </a:xfrm>
          <a:prstGeom prst="rect">
            <a:avLst/>
          </a:prstGeom>
        </p:spPr>
        <p:txBody>
          <a:bodyPr vert="horz" lIns="90321" tIns="45161" rIns="90321" bIns="45161" rtlCol="0" anchor="b"/>
          <a:lstStyle>
            <a:lvl1pPr algn="r">
              <a:defRPr sz="1200"/>
            </a:lvl1pPr>
          </a:lstStyle>
          <a:p>
            <a:fld id="{2C5D7FBB-A8A2-444D-A240-C86BED5AEDB0}" type="slidenum">
              <a:rPr lang="en-GB" smtClean="0"/>
              <a:pPr/>
              <a:t>‹#›</a:t>
            </a:fld>
            <a:endParaRPr lang="en-GB"/>
          </a:p>
        </p:txBody>
      </p:sp>
    </p:spTree>
    <p:extLst>
      <p:ext uri="{BB962C8B-B14F-4D97-AF65-F5344CB8AC3E}">
        <p14:creationId xmlns:p14="http://schemas.microsoft.com/office/powerpoint/2010/main" val="2339152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0" tIns="47775" rIns="95550" bIns="47775" numCol="1" anchor="t" anchorCtr="0" compatLnSpc="1">
            <a:prstTxWarp prst="textNoShape">
              <a:avLst/>
            </a:prstTxWarp>
          </a:bodyPr>
          <a:lstStyle>
            <a:lvl1pPr>
              <a:spcBef>
                <a:spcPct val="0"/>
              </a:spcBef>
              <a:spcAft>
                <a:spcPct val="0"/>
              </a:spcAft>
              <a:defRPr sz="1300"/>
            </a:lvl1pPr>
          </a:lstStyle>
          <a:p>
            <a:endParaRPr lang="nl-NL"/>
          </a:p>
        </p:txBody>
      </p:sp>
      <p:sp>
        <p:nvSpPr>
          <p:cNvPr id="10243"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0" tIns="47775" rIns="95550" bIns="47775" numCol="1" anchor="t" anchorCtr="0" compatLnSpc="1">
            <a:prstTxWarp prst="textNoShape">
              <a:avLst/>
            </a:prstTxWarp>
          </a:bodyPr>
          <a:lstStyle>
            <a:lvl1pPr algn="r">
              <a:spcBef>
                <a:spcPct val="0"/>
              </a:spcBef>
              <a:spcAft>
                <a:spcPct val="0"/>
              </a:spcAft>
              <a:defRPr sz="1300"/>
            </a:lvl1pPr>
          </a:lstStyle>
          <a:p>
            <a:endParaRPr lang="nl-NL"/>
          </a:p>
        </p:txBody>
      </p:sp>
      <p:sp>
        <p:nvSpPr>
          <p:cNvPr id="10244"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0" tIns="47775" rIns="95550" bIns="47775"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46" name="Rectangle 6"/>
          <p:cNvSpPr>
            <a:spLocks noGrp="1" noChangeArrowheads="1"/>
          </p:cNvSpPr>
          <p:nvPr>
            <p:ph type="ftr" sz="quarter" idx="4"/>
          </p:nvPr>
        </p:nvSpPr>
        <p:spPr bwMode="auto">
          <a:xfrm>
            <a:off x="0"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0" tIns="47775" rIns="95550" bIns="47775" numCol="1" anchor="b" anchorCtr="0" compatLnSpc="1">
            <a:prstTxWarp prst="textNoShape">
              <a:avLst/>
            </a:prstTxWarp>
          </a:bodyPr>
          <a:lstStyle>
            <a:lvl1pPr>
              <a:spcBef>
                <a:spcPct val="0"/>
              </a:spcBef>
              <a:spcAft>
                <a:spcPct val="0"/>
              </a:spcAft>
              <a:defRPr sz="1300"/>
            </a:lvl1pPr>
          </a:lstStyle>
          <a:p>
            <a:endParaRPr lang="nl-NL"/>
          </a:p>
        </p:txBody>
      </p:sp>
      <p:sp>
        <p:nvSpPr>
          <p:cNvPr id="10247" name="Rectangle 7"/>
          <p:cNvSpPr>
            <a:spLocks noGrp="1" noChangeArrowheads="1"/>
          </p:cNvSpPr>
          <p:nvPr>
            <p:ph type="sldNum" sz="quarter" idx="5"/>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0" tIns="47775" rIns="95550" bIns="47775" numCol="1" anchor="b" anchorCtr="0" compatLnSpc="1">
            <a:prstTxWarp prst="textNoShape">
              <a:avLst/>
            </a:prstTxWarp>
          </a:bodyPr>
          <a:lstStyle>
            <a:lvl1pPr algn="r">
              <a:spcBef>
                <a:spcPct val="0"/>
              </a:spcBef>
              <a:spcAft>
                <a:spcPct val="0"/>
              </a:spcAft>
              <a:defRPr sz="1300"/>
            </a:lvl1pPr>
          </a:lstStyle>
          <a:p>
            <a:fld id="{31C6F8A5-A09B-4AF1-B10B-4B98C1CEF1DB}" type="slidenum">
              <a:rPr lang="nl-NL"/>
              <a:pPr/>
              <a:t>‹#›</a:t>
            </a:fld>
            <a:endParaRPr lang="nl-NL"/>
          </a:p>
        </p:txBody>
      </p:sp>
    </p:spTree>
    <p:extLst>
      <p:ext uri="{BB962C8B-B14F-4D97-AF65-F5344CB8AC3E}">
        <p14:creationId xmlns:p14="http://schemas.microsoft.com/office/powerpoint/2010/main" val="4181374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2</a:t>
            </a:fld>
            <a:endParaRPr lang="nl-NL"/>
          </a:p>
        </p:txBody>
      </p:sp>
    </p:spTree>
    <p:extLst>
      <p:ext uri="{BB962C8B-B14F-4D97-AF65-F5344CB8AC3E}">
        <p14:creationId xmlns:p14="http://schemas.microsoft.com/office/powerpoint/2010/main" val="410570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11</a:t>
            </a:fld>
            <a:endParaRPr lang="nl-NL"/>
          </a:p>
        </p:txBody>
      </p:sp>
    </p:spTree>
    <p:extLst>
      <p:ext uri="{BB962C8B-B14F-4D97-AF65-F5344CB8AC3E}">
        <p14:creationId xmlns:p14="http://schemas.microsoft.com/office/powerpoint/2010/main" val="581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12</a:t>
            </a:fld>
            <a:endParaRPr lang="nl-NL"/>
          </a:p>
        </p:txBody>
      </p:sp>
    </p:spTree>
    <p:extLst>
      <p:ext uri="{BB962C8B-B14F-4D97-AF65-F5344CB8AC3E}">
        <p14:creationId xmlns:p14="http://schemas.microsoft.com/office/powerpoint/2010/main" val="178983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13</a:t>
            </a:fld>
            <a:endParaRPr lang="nl-NL"/>
          </a:p>
        </p:txBody>
      </p:sp>
    </p:spTree>
    <p:extLst>
      <p:ext uri="{BB962C8B-B14F-4D97-AF65-F5344CB8AC3E}">
        <p14:creationId xmlns:p14="http://schemas.microsoft.com/office/powerpoint/2010/main" val="343061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14</a:t>
            </a:fld>
            <a:endParaRPr lang="nl-NL"/>
          </a:p>
        </p:txBody>
      </p:sp>
    </p:spTree>
    <p:extLst>
      <p:ext uri="{BB962C8B-B14F-4D97-AF65-F5344CB8AC3E}">
        <p14:creationId xmlns:p14="http://schemas.microsoft.com/office/powerpoint/2010/main" val="257774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15</a:t>
            </a:fld>
            <a:endParaRPr lang="nl-NL"/>
          </a:p>
        </p:txBody>
      </p:sp>
    </p:spTree>
    <p:extLst>
      <p:ext uri="{BB962C8B-B14F-4D97-AF65-F5344CB8AC3E}">
        <p14:creationId xmlns:p14="http://schemas.microsoft.com/office/powerpoint/2010/main" val="279240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16</a:t>
            </a:fld>
            <a:endParaRPr lang="nl-NL"/>
          </a:p>
        </p:txBody>
      </p:sp>
    </p:spTree>
    <p:extLst>
      <p:ext uri="{BB962C8B-B14F-4D97-AF65-F5344CB8AC3E}">
        <p14:creationId xmlns:p14="http://schemas.microsoft.com/office/powerpoint/2010/main" val="194808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3</a:t>
            </a:fld>
            <a:endParaRPr lang="nl-NL"/>
          </a:p>
        </p:txBody>
      </p:sp>
    </p:spTree>
    <p:extLst>
      <p:ext uri="{BB962C8B-B14F-4D97-AF65-F5344CB8AC3E}">
        <p14:creationId xmlns:p14="http://schemas.microsoft.com/office/powerpoint/2010/main" val="279526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4</a:t>
            </a:fld>
            <a:endParaRPr lang="nl-NL"/>
          </a:p>
        </p:txBody>
      </p:sp>
    </p:spTree>
    <p:extLst>
      <p:ext uri="{BB962C8B-B14F-4D97-AF65-F5344CB8AC3E}">
        <p14:creationId xmlns:p14="http://schemas.microsoft.com/office/powerpoint/2010/main" val="64275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5</a:t>
            </a:fld>
            <a:endParaRPr lang="nl-NL"/>
          </a:p>
        </p:txBody>
      </p:sp>
    </p:spTree>
    <p:extLst>
      <p:ext uri="{BB962C8B-B14F-4D97-AF65-F5344CB8AC3E}">
        <p14:creationId xmlns:p14="http://schemas.microsoft.com/office/powerpoint/2010/main" val="423993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6</a:t>
            </a:fld>
            <a:endParaRPr lang="nl-NL"/>
          </a:p>
        </p:txBody>
      </p:sp>
    </p:spTree>
    <p:extLst>
      <p:ext uri="{BB962C8B-B14F-4D97-AF65-F5344CB8AC3E}">
        <p14:creationId xmlns:p14="http://schemas.microsoft.com/office/powerpoint/2010/main" val="211836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7</a:t>
            </a:fld>
            <a:endParaRPr lang="nl-NL"/>
          </a:p>
        </p:txBody>
      </p:sp>
    </p:spTree>
    <p:extLst>
      <p:ext uri="{BB962C8B-B14F-4D97-AF65-F5344CB8AC3E}">
        <p14:creationId xmlns:p14="http://schemas.microsoft.com/office/powerpoint/2010/main" val="152262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8</a:t>
            </a:fld>
            <a:endParaRPr lang="nl-NL"/>
          </a:p>
        </p:txBody>
      </p:sp>
    </p:spTree>
    <p:extLst>
      <p:ext uri="{BB962C8B-B14F-4D97-AF65-F5344CB8AC3E}">
        <p14:creationId xmlns:p14="http://schemas.microsoft.com/office/powerpoint/2010/main" val="335524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9</a:t>
            </a:fld>
            <a:endParaRPr lang="nl-NL"/>
          </a:p>
        </p:txBody>
      </p:sp>
    </p:spTree>
    <p:extLst>
      <p:ext uri="{BB962C8B-B14F-4D97-AF65-F5344CB8AC3E}">
        <p14:creationId xmlns:p14="http://schemas.microsoft.com/office/powerpoint/2010/main" val="253272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6F8A5-A09B-4AF1-B10B-4B98C1CEF1DB}" type="slidenum">
              <a:rPr lang="nl-NL" smtClean="0"/>
              <a:pPr/>
              <a:t>10</a:t>
            </a:fld>
            <a:endParaRPr lang="nl-NL"/>
          </a:p>
        </p:txBody>
      </p:sp>
    </p:spTree>
    <p:extLst>
      <p:ext uri="{BB962C8B-B14F-4D97-AF65-F5344CB8AC3E}">
        <p14:creationId xmlns:p14="http://schemas.microsoft.com/office/powerpoint/2010/main" val="1597095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large photo (petrol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B4A255-6859-4FB2-8490-604453C958AE}"/>
              </a:ext>
            </a:extLst>
          </p:cNvPr>
          <p:cNvPicPr>
            <a:picLocks noChangeAspect="1"/>
          </p:cNvPicPr>
          <p:nvPr userDrawn="1"/>
        </p:nvPicPr>
        <p:blipFill>
          <a:blip r:embed="rId2"/>
          <a:stretch>
            <a:fillRect/>
          </a:stretch>
        </p:blipFill>
        <p:spPr>
          <a:xfrm>
            <a:off x="0" y="100584"/>
            <a:ext cx="9906000" cy="6656832"/>
          </a:xfrm>
          <a:prstGeom prst="rect">
            <a:avLst/>
          </a:prstGeom>
        </p:spPr>
      </p:pic>
      <p:sp>
        <p:nvSpPr>
          <p:cNvPr id="2" name="Rectangle 1"/>
          <p:cNvSpPr/>
          <p:nvPr userDrawn="1"/>
        </p:nvSpPr>
        <p:spPr bwMode="auto">
          <a:xfrm>
            <a:off x="0" y="2952750"/>
            <a:ext cx="9906000" cy="3098006"/>
          </a:xfrm>
          <a:prstGeom prst="rect">
            <a:avLst/>
          </a:prstGeom>
          <a:gradFill flip="none" rotWithShape="1">
            <a:gsLst>
              <a:gs pos="0">
                <a:srgbClr val="003948">
                  <a:alpha val="49804"/>
                </a:srgbClr>
              </a:gs>
              <a:gs pos="100000">
                <a:srgbClr val="003635">
                  <a:alpha val="0"/>
                </a:srgbClr>
              </a:gs>
            </a:gsLst>
            <a:lin ang="16200000" scaled="1"/>
            <a:tileRect/>
          </a:gradFill>
          <a:ln>
            <a:noFill/>
          </a:ln>
          <a:effectLst/>
        </p:spPr>
        <p:txBody>
          <a:bodyPr vert="horz" wrap="square" lIns="43200" tIns="43200" rIns="43200" bIns="43200" numCol="1" rtlCol="0" anchor="ctr" anchorCtr="0" compatLnSpc="1">
            <a:prstTxWarp prst="textNoShape">
              <a:avLst/>
            </a:prstTxWarp>
            <a:noAutofit/>
          </a:bodyPr>
          <a:lstStyle/>
          <a:p>
            <a:pPr algn="ctr"/>
            <a:endParaRPr lang="en-US" sz="900" dirty="0">
              <a:solidFill>
                <a:srgbClr val="4E636C"/>
              </a:solidFill>
            </a:endParaRPr>
          </a:p>
        </p:txBody>
      </p:sp>
      <p:grpSp>
        <p:nvGrpSpPr>
          <p:cNvPr id="20" name="Group 48"/>
          <p:cNvGrpSpPr/>
          <p:nvPr userDrawn="1"/>
        </p:nvGrpSpPr>
        <p:grpSpPr bwMode="gray">
          <a:xfrm>
            <a:off x="0" y="2634158"/>
            <a:ext cx="5330547" cy="2250067"/>
            <a:chOff x="1473" y="2193488"/>
            <a:chExt cx="5330547" cy="2250067"/>
          </a:xfrm>
        </p:grpSpPr>
        <p:sp>
          <p:nvSpPr>
            <p:cNvPr id="21" name="Snip Single Corner Rectangle 20"/>
            <p:cNvSpPr/>
            <p:nvPr/>
          </p:nvSpPr>
          <p:spPr bwMode="gray">
            <a:xfrm>
              <a:off x="1473" y="2193555"/>
              <a:ext cx="5330547" cy="2250000"/>
            </a:xfrm>
            <a:prstGeom prst="snip1Rect">
              <a:avLst>
                <a:gd name="adj" fmla="val 18679"/>
              </a:avLst>
            </a:prstGeom>
            <a:gradFill>
              <a:gsLst>
                <a:gs pos="0">
                  <a:schemeClr val="accent3">
                    <a:alpha val="90000"/>
                  </a:schemeClr>
                </a:gs>
                <a:gs pos="80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a:spcBef>
                  <a:spcPct val="0"/>
                </a:spcBef>
                <a:spcAft>
                  <a:spcPct val="0"/>
                </a:spcAft>
              </a:pPr>
              <a:endParaRPr lang="nl-NL" sz="1800" dirty="0">
                <a:solidFill>
                  <a:srgbClr val="4E636C"/>
                </a:solidFill>
                <a:cs typeface="Arial" charset="0"/>
              </a:endParaRPr>
            </a:p>
          </p:txBody>
        </p:sp>
        <p:sp>
          <p:nvSpPr>
            <p:cNvPr id="22" name="Snip Single Corner Rectangle 21"/>
            <p:cNvSpPr/>
            <p:nvPr/>
          </p:nvSpPr>
          <p:spPr bwMode="gray">
            <a:xfrm>
              <a:off x="1473" y="2193488"/>
              <a:ext cx="5132502" cy="450000"/>
            </a:xfrm>
            <a:prstGeom prst="snip1Rect">
              <a:avLst>
                <a:gd name="adj" fmla="val 50000"/>
              </a:avLst>
            </a:prstGeom>
            <a:gradFill>
              <a:gsLst>
                <a:gs pos="0">
                  <a:schemeClr val="tx2">
                    <a:alpha val="90000"/>
                  </a:schemeClr>
                </a:gs>
                <a:gs pos="80000">
                  <a:schemeClr val="tx2">
                    <a:alpha val="90000"/>
                  </a:schemeClr>
                </a:gs>
                <a:gs pos="100000">
                  <a:schemeClr val="tx2">
                    <a:alpha val="0"/>
                  </a:schemeClr>
                </a:gs>
              </a:gsLst>
              <a:lin ang="6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a:spcBef>
                  <a:spcPct val="0"/>
                </a:spcBef>
                <a:spcAft>
                  <a:spcPct val="0"/>
                </a:spcAft>
              </a:pPr>
              <a:endParaRPr lang="nl-NL" sz="1800" dirty="0">
                <a:solidFill>
                  <a:srgbClr val="4E636C"/>
                </a:solidFill>
                <a:cs typeface="Arial" charset="0"/>
              </a:endParaRPr>
            </a:p>
          </p:txBody>
        </p:sp>
      </p:grpSp>
      <p:sp>
        <p:nvSpPr>
          <p:cNvPr id="52" name="Rectangle 51"/>
          <p:cNvSpPr/>
          <p:nvPr userDrawn="1"/>
        </p:nvSpPr>
        <p:spPr bwMode="auto">
          <a:xfrm>
            <a:off x="0" y="6050756"/>
            <a:ext cx="9906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algn="ctr"/>
            <a:endParaRPr lang="en-US" sz="900" dirty="0">
              <a:solidFill>
                <a:srgbClr val="4E636C"/>
              </a:solidFill>
            </a:endParaRPr>
          </a:p>
        </p:txBody>
      </p:sp>
      <p:sp>
        <p:nvSpPr>
          <p:cNvPr id="39" name="Rectangle 2"/>
          <p:cNvSpPr>
            <a:spLocks noGrp="1" noChangeArrowheads="1"/>
          </p:cNvSpPr>
          <p:nvPr>
            <p:ph type="ctrTitle" hasCustomPrompt="1"/>
          </p:nvPr>
        </p:nvSpPr>
        <p:spPr>
          <a:xfrm>
            <a:off x="511200" y="3078533"/>
            <a:ext cx="4820820" cy="1793717"/>
          </a:xfrm>
          <a:prstGeom prst="rect">
            <a:avLst/>
          </a:prstGeom>
        </p:spPr>
        <p:txBody>
          <a:bodyPr rIns="72000" anchor="ctr" anchorCtr="0">
            <a:noAutofit/>
          </a:bodyPr>
          <a:lstStyle>
            <a:lvl1pPr>
              <a:lnSpc>
                <a:spcPct val="100000"/>
              </a:lnSpc>
              <a:defRPr sz="2400" b="0" baseline="0">
                <a:solidFill>
                  <a:schemeClr val="bg1"/>
                </a:solidFill>
              </a:defRPr>
            </a:lvl1pPr>
          </a:lstStyle>
          <a:p>
            <a:pPr lvl="0"/>
            <a:r>
              <a:rPr lang="nl-NL" noProof="0" dirty="0"/>
              <a:t>Click </a:t>
            </a:r>
            <a:r>
              <a:rPr lang="nl-NL" noProof="0" dirty="0" err="1"/>
              <a:t>to</a:t>
            </a:r>
            <a:r>
              <a:rPr lang="nl-NL" noProof="0" dirty="0"/>
              <a:t> </a:t>
            </a:r>
            <a:r>
              <a:rPr lang="nl-NL" noProof="0" dirty="0" err="1"/>
              <a:t>add</a:t>
            </a:r>
            <a:r>
              <a:rPr lang="nl-NL" noProof="0" dirty="0"/>
              <a:t> </a:t>
            </a:r>
            <a:r>
              <a:rPr lang="nl-NL" noProof="0" dirty="0" err="1"/>
              <a:t>title</a:t>
            </a:r>
            <a:r>
              <a:rPr lang="nl-NL" noProof="0" dirty="0"/>
              <a:t>:</a:t>
            </a:r>
            <a:br>
              <a:rPr lang="nl-NL" noProof="0" dirty="0"/>
            </a:br>
            <a:r>
              <a:rPr lang="nl-NL" noProof="0" dirty="0"/>
              <a:t>max. 2 </a:t>
            </a:r>
            <a:r>
              <a:rPr lang="nl-NL" noProof="0" dirty="0" err="1"/>
              <a:t>rows</a:t>
            </a:r>
            <a:br>
              <a:rPr lang="nl-NL" noProof="0" dirty="0"/>
            </a:br>
            <a:r>
              <a:rPr lang="nl-NL" noProof="0" dirty="0"/>
              <a:t>Manual </a:t>
            </a:r>
            <a:r>
              <a:rPr lang="nl-NL" noProof="0" dirty="0" err="1"/>
              <a:t>and</a:t>
            </a:r>
            <a:br>
              <a:rPr lang="nl-NL" noProof="0" dirty="0"/>
            </a:br>
            <a:r>
              <a:rPr lang="nl-NL" noProof="0" dirty="0" err="1"/>
              <a:t>Frequently</a:t>
            </a:r>
            <a:r>
              <a:rPr lang="nl-NL" noProof="0" dirty="0"/>
              <a:t> </a:t>
            </a:r>
            <a:r>
              <a:rPr lang="nl-NL" noProof="0" dirty="0" err="1"/>
              <a:t>Asked</a:t>
            </a:r>
            <a:r>
              <a:rPr lang="nl-NL" noProof="0" dirty="0"/>
              <a:t> </a:t>
            </a:r>
            <a:r>
              <a:rPr lang="nl-NL" noProof="0" dirty="0" err="1"/>
              <a:t>Questions</a:t>
            </a:r>
            <a:endParaRPr lang="nl-NL" noProof="0" dirty="0"/>
          </a:p>
        </p:txBody>
      </p:sp>
      <p:sp>
        <p:nvSpPr>
          <p:cNvPr id="40" name="Rectangle 3"/>
          <p:cNvSpPr>
            <a:spLocks noGrp="1" noChangeArrowheads="1"/>
          </p:cNvSpPr>
          <p:nvPr>
            <p:ph type="subTitle" idx="1" hasCustomPrompt="1"/>
          </p:nvPr>
        </p:nvSpPr>
        <p:spPr>
          <a:xfrm>
            <a:off x="511200" y="5028418"/>
            <a:ext cx="6748438" cy="276999"/>
          </a:xfrm>
        </p:spPr>
        <p:txBody>
          <a:bodyPr anchor="t" anchorCtr="0"/>
          <a:lstStyle>
            <a:lvl1pPr>
              <a:spcBef>
                <a:spcPts val="0"/>
              </a:spcBef>
              <a:spcAft>
                <a:spcPts val="200"/>
              </a:spcAft>
              <a:defRPr sz="1800" b="1" baseline="0">
                <a:solidFill>
                  <a:schemeClr val="bg1"/>
                </a:solidFill>
              </a:defRPr>
            </a:lvl1pPr>
          </a:lstStyle>
          <a:p>
            <a:pPr lvl="0"/>
            <a:r>
              <a:rPr lang="en-US" noProof="0" dirty="0"/>
              <a:t>Click to add subtitle: 1 row</a:t>
            </a:r>
            <a:endParaRPr lang="nl-NL" noProof="0" dirty="0"/>
          </a:p>
        </p:txBody>
      </p:sp>
      <p:sp>
        <p:nvSpPr>
          <p:cNvPr id="41" name="Rectangle 40"/>
          <p:cNvSpPr/>
          <p:nvPr userDrawn="1"/>
        </p:nvSpPr>
        <p:spPr bwMode="auto">
          <a:xfrm>
            <a:off x="0" y="6050756"/>
            <a:ext cx="9906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algn="ctr"/>
            <a:endParaRPr lang="en-US" sz="900" dirty="0">
              <a:solidFill>
                <a:srgbClr val="4E636C"/>
              </a:solidFill>
            </a:endParaRPr>
          </a:p>
        </p:txBody>
      </p:sp>
      <p:sp>
        <p:nvSpPr>
          <p:cNvPr id="42" name="Rectangle 41"/>
          <p:cNvSpPr/>
          <p:nvPr userDrawn="1"/>
        </p:nvSpPr>
        <p:spPr bwMode="auto">
          <a:xfrm>
            <a:off x="0" y="6050756"/>
            <a:ext cx="9906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algn="ctr"/>
            <a:endParaRPr lang="en-US" sz="900" dirty="0">
              <a:solidFill>
                <a:srgbClr val="4E636C"/>
              </a:solidFill>
            </a:endParaRPr>
          </a:p>
        </p:txBody>
      </p:sp>
      <p:grpSp>
        <p:nvGrpSpPr>
          <p:cNvPr id="43" name="Group 21"/>
          <p:cNvGrpSpPr/>
          <p:nvPr userDrawn="1"/>
        </p:nvGrpSpPr>
        <p:grpSpPr>
          <a:xfrm>
            <a:off x="0" y="0"/>
            <a:ext cx="9906000" cy="868776"/>
            <a:chOff x="0" y="0"/>
            <a:chExt cx="9906000" cy="868776"/>
          </a:xfrm>
        </p:grpSpPr>
        <p:sp>
          <p:nvSpPr>
            <p:cNvPr id="45" name="Rectangle 44"/>
            <p:cNvSpPr/>
            <p:nvPr/>
          </p:nvSpPr>
          <p:spPr bwMode="auto">
            <a:xfrm>
              <a:off x="0" y="0"/>
              <a:ext cx="9906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algn="ctr"/>
              <a:endParaRPr lang="en-US" sz="900" dirty="0">
                <a:solidFill>
                  <a:srgbClr val="4E636C"/>
                </a:solidFill>
              </a:endParaRPr>
            </a:p>
          </p:txBody>
        </p:sp>
        <p:sp>
          <p:nvSpPr>
            <p:cNvPr id="46" name="Rectangle 45"/>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algn="ctr"/>
              <a:endParaRPr lang="en-US" sz="900" dirty="0">
                <a:solidFill>
                  <a:srgbClr val="4E636C"/>
                </a:solidFill>
              </a:endParaRPr>
            </a:p>
          </p:txBody>
        </p:sp>
        <p:pic>
          <p:nvPicPr>
            <p:cNvPr id="49"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59" name="Text Placeholder 27"/>
          <p:cNvSpPr>
            <a:spLocks noGrp="1"/>
          </p:cNvSpPr>
          <p:nvPr>
            <p:ph type="body" sz="quarter" idx="11" hasCustomPrompt="1"/>
          </p:nvPr>
        </p:nvSpPr>
        <p:spPr>
          <a:xfrm>
            <a:off x="511200" y="5409751"/>
            <a:ext cx="6748437" cy="276999"/>
          </a:xfrm>
        </p:spPr>
        <p:txBody>
          <a:bodyPr/>
          <a:lstStyle>
            <a:lvl1pPr>
              <a:spcBef>
                <a:spcPts val="0"/>
              </a:spcBef>
              <a:spcAft>
                <a:spcPts val="0"/>
              </a:spcAft>
              <a:defRPr sz="1800" b="0">
                <a:solidFill>
                  <a:schemeClr val="bg1"/>
                </a:solidFill>
              </a:defRPr>
            </a:lvl1pPr>
          </a:lstStyle>
          <a:p>
            <a:r>
              <a:rPr lang="en-GB" dirty="0"/>
              <a:t>Click to add date: e.g. October 2016</a:t>
            </a:r>
            <a:endParaRPr lang="en-US" dirty="0"/>
          </a:p>
        </p:txBody>
      </p:sp>
    </p:spTree>
    <p:extLst>
      <p:ext uri="{BB962C8B-B14F-4D97-AF65-F5344CB8AC3E}">
        <p14:creationId xmlns:p14="http://schemas.microsoft.com/office/powerpoint/2010/main" val="100737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large photo (petrol blue)">
    <p:spTree>
      <p:nvGrpSpPr>
        <p:cNvPr id="1" name=""/>
        <p:cNvGrpSpPr/>
        <p:nvPr/>
      </p:nvGrpSpPr>
      <p:grpSpPr>
        <a:xfrm>
          <a:off x="0" y="0"/>
          <a:ext cx="0" cy="0"/>
          <a:chOff x="0" y="0"/>
          <a:chExt cx="0" cy="0"/>
        </a:xfrm>
      </p:grpSpPr>
      <p:pic>
        <p:nvPicPr>
          <p:cNvPr id="1026" name="Picture 2" descr="Header Semiconductor">
            <a:extLst>
              <a:ext uri="{FF2B5EF4-FFF2-40B4-BE49-F238E27FC236}">
                <a16:creationId xmlns:a16="http://schemas.microsoft.com/office/drawing/2014/main" id="{7109A416-96B6-4119-8C9D-F671588848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2938"/>
            <a:ext cx="9906000" cy="557212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48"/>
          <p:cNvGrpSpPr/>
          <p:nvPr userDrawn="1"/>
        </p:nvGrpSpPr>
        <p:grpSpPr bwMode="gray">
          <a:xfrm>
            <a:off x="0" y="2634158"/>
            <a:ext cx="5330547" cy="2250067"/>
            <a:chOff x="1473" y="2193488"/>
            <a:chExt cx="5330547" cy="2250067"/>
          </a:xfrm>
        </p:grpSpPr>
        <p:sp>
          <p:nvSpPr>
            <p:cNvPr id="18" name="Snip Single Corner Rectangle 17"/>
            <p:cNvSpPr/>
            <p:nvPr/>
          </p:nvSpPr>
          <p:spPr bwMode="gray">
            <a:xfrm>
              <a:off x="1473" y="2193555"/>
              <a:ext cx="5330547" cy="2250000"/>
            </a:xfrm>
            <a:prstGeom prst="snip1Rect">
              <a:avLst>
                <a:gd name="adj" fmla="val 18679"/>
              </a:avLst>
            </a:prstGeom>
            <a:gradFill>
              <a:gsLst>
                <a:gs pos="0">
                  <a:schemeClr val="accent3">
                    <a:alpha val="90000"/>
                  </a:schemeClr>
                </a:gs>
                <a:gs pos="80000">
                  <a:schemeClr val="accent3">
                    <a:alpha val="90000"/>
                  </a:schemeClr>
                </a:gs>
                <a:gs pos="100000">
                  <a:schemeClr val="accent4">
                    <a:alpha val="90000"/>
                  </a:scheme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charset="0"/>
                <a:cs typeface="Arial" charset="0"/>
              </a:endParaRPr>
            </a:p>
          </p:txBody>
        </p:sp>
        <p:sp>
          <p:nvSpPr>
            <p:cNvPr id="19" name="Snip Single Corner Rectangle 18"/>
            <p:cNvSpPr/>
            <p:nvPr/>
          </p:nvSpPr>
          <p:spPr bwMode="gray">
            <a:xfrm>
              <a:off x="1473" y="2193488"/>
              <a:ext cx="5132502" cy="450000"/>
            </a:xfrm>
            <a:prstGeom prst="snip1Rect">
              <a:avLst>
                <a:gd name="adj" fmla="val 50000"/>
              </a:avLst>
            </a:prstGeom>
            <a:gradFill>
              <a:gsLst>
                <a:gs pos="0">
                  <a:schemeClr val="tx2">
                    <a:alpha val="90000"/>
                  </a:schemeClr>
                </a:gs>
                <a:gs pos="80000">
                  <a:schemeClr val="tx2">
                    <a:alpha val="90000"/>
                  </a:schemeClr>
                </a:gs>
                <a:gs pos="100000">
                  <a:schemeClr val="tx2">
                    <a:alpha val="0"/>
                  </a:schemeClr>
                </a:gs>
              </a:gsLst>
              <a:lin ang="6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charset="0"/>
                <a:cs typeface="Arial" charset="0"/>
              </a:endParaRPr>
            </a:p>
          </p:txBody>
        </p:sp>
      </p:grpSp>
      <p:sp>
        <p:nvSpPr>
          <p:cNvPr id="21" name="Rectangle 20"/>
          <p:cNvSpPr/>
          <p:nvPr userDrawn="1"/>
        </p:nvSpPr>
        <p:spPr bwMode="auto">
          <a:xfrm>
            <a:off x="0" y="6050756"/>
            <a:ext cx="9906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US" sz="900" b="0" i="0" u="none" strike="noStrike" cap="none" normalizeH="0" baseline="0" dirty="0">
              <a:ln>
                <a:noFill/>
              </a:ln>
              <a:solidFill>
                <a:schemeClr val="tx1"/>
              </a:solidFill>
              <a:effectLst/>
              <a:latin typeface="Arial" charset="0"/>
            </a:endParaRPr>
          </a:p>
        </p:txBody>
      </p:sp>
      <p:sp>
        <p:nvSpPr>
          <p:cNvPr id="22" name="Rectangle 2"/>
          <p:cNvSpPr>
            <a:spLocks noGrp="1" noChangeArrowheads="1"/>
          </p:cNvSpPr>
          <p:nvPr>
            <p:ph type="ctrTitle" hasCustomPrompt="1"/>
          </p:nvPr>
        </p:nvSpPr>
        <p:spPr>
          <a:xfrm>
            <a:off x="511201" y="3078533"/>
            <a:ext cx="4819347" cy="1793717"/>
          </a:xfrm>
          <a:prstGeom prst="rect">
            <a:avLst/>
          </a:prstGeom>
        </p:spPr>
        <p:txBody>
          <a:bodyPr rIns="72000" anchor="ctr" anchorCtr="0">
            <a:noAutofit/>
          </a:bodyPr>
          <a:lstStyle>
            <a:lvl1pPr>
              <a:lnSpc>
                <a:spcPct val="100000"/>
              </a:lnSpc>
              <a:defRPr sz="3200" b="0" baseline="0">
                <a:solidFill>
                  <a:schemeClr val="bg1"/>
                </a:solidFill>
              </a:defRPr>
            </a:lvl1pPr>
          </a:lstStyle>
          <a:p>
            <a:pPr lvl="0"/>
            <a:r>
              <a:rPr lang="nl-NL" noProof="0" dirty="0"/>
              <a:t>AGM Services</a:t>
            </a:r>
          </a:p>
        </p:txBody>
      </p:sp>
      <p:sp>
        <p:nvSpPr>
          <p:cNvPr id="23" name="Rectangle 3"/>
          <p:cNvSpPr>
            <a:spLocks noGrp="1" noChangeArrowheads="1"/>
          </p:cNvSpPr>
          <p:nvPr>
            <p:ph type="subTitle" idx="1" hasCustomPrompt="1"/>
          </p:nvPr>
        </p:nvSpPr>
        <p:spPr>
          <a:xfrm>
            <a:off x="511200" y="5053132"/>
            <a:ext cx="6748438" cy="276999"/>
          </a:xfrm>
          <a:prstGeom prst="rect">
            <a:avLst/>
          </a:prstGeom>
        </p:spPr>
        <p:txBody>
          <a:bodyPr anchor="t" anchorCtr="0"/>
          <a:lstStyle>
            <a:lvl1pPr>
              <a:spcBef>
                <a:spcPts val="0"/>
              </a:spcBef>
              <a:spcAft>
                <a:spcPts val="200"/>
              </a:spcAft>
              <a:defRPr sz="1800" b="1" baseline="0">
                <a:solidFill>
                  <a:schemeClr val="bg1"/>
                </a:solidFill>
              </a:defRPr>
            </a:lvl1pPr>
          </a:lstStyle>
          <a:p>
            <a:pPr lvl="0"/>
            <a:r>
              <a:rPr lang="en-US" noProof="0" dirty="0"/>
              <a:t>Click to add subtitle: 1 row</a:t>
            </a:r>
            <a:endParaRPr lang="nl-NL" noProof="0" dirty="0"/>
          </a:p>
        </p:txBody>
      </p:sp>
      <p:sp>
        <p:nvSpPr>
          <p:cNvPr id="24" name="Rectangle 23"/>
          <p:cNvSpPr/>
          <p:nvPr userDrawn="1"/>
        </p:nvSpPr>
        <p:spPr bwMode="auto">
          <a:xfrm>
            <a:off x="0" y="6050756"/>
            <a:ext cx="9906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US" sz="900" b="0" i="0" u="none" strike="noStrike" cap="none" normalizeH="0" baseline="0" dirty="0">
              <a:ln>
                <a:noFill/>
              </a:ln>
              <a:solidFill>
                <a:schemeClr val="tx1"/>
              </a:solidFill>
              <a:effectLst/>
              <a:latin typeface="Arial" charset="0"/>
            </a:endParaRPr>
          </a:p>
        </p:txBody>
      </p:sp>
      <p:sp>
        <p:nvSpPr>
          <p:cNvPr id="26" name="Rectangle 25"/>
          <p:cNvSpPr/>
          <p:nvPr userDrawn="1"/>
        </p:nvSpPr>
        <p:spPr bwMode="auto">
          <a:xfrm>
            <a:off x="0" y="6050756"/>
            <a:ext cx="9906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US" sz="900" b="0" i="0" u="none" strike="noStrike" cap="none" normalizeH="0" baseline="0" dirty="0">
              <a:ln>
                <a:noFill/>
              </a:ln>
              <a:solidFill>
                <a:schemeClr val="tx1"/>
              </a:solidFill>
              <a:effectLst/>
              <a:latin typeface="Arial" charset="0"/>
            </a:endParaRPr>
          </a:p>
        </p:txBody>
      </p:sp>
      <p:grpSp>
        <p:nvGrpSpPr>
          <p:cNvPr id="27" name="Group 21"/>
          <p:cNvGrpSpPr/>
          <p:nvPr userDrawn="1"/>
        </p:nvGrpSpPr>
        <p:grpSpPr>
          <a:xfrm>
            <a:off x="0" y="0"/>
            <a:ext cx="9906000" cy="868776"/>
            <a:chOff x="0" y="0"/>
            <a:chExt cx="9906000" cy="868776"/>
          </a:xfrm>
        </p:grpSpPr>
        <p:sp>
          <p:nvSpPr>
            <p:cNvPr id="28" name="Rectangle 27"/>
            <p:cNvSpPr/>
            <p:nvPr/>
          </p:nvSpPr>
          <p:spPr bwMode="auto">
            <a:xfrm>
              <a:off x="0" y="0"/>
              <a:ext cx="9906000" cy="807244"/>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US" sz="900" b="0" i="0" u="none" strike="noStrike" cap="none" normalizeH="0" baseline="0" dirty="0">
                <a:ln>
                  <a:noFill/>
                </a:ln>
                <a:solidFill>
                  <a:schemeClr val="tx1"/>
                </a:solidFill>
                <a:effectLst/>
                <a:latin typeface="Arial" charset="0"/>
              </a:endParaRPr>
            </a:p>
          </p:txBody>
        </p:sp>
        <p:sp>
          <p:nvSpPr>
            <p:cNvPr id="29" name="Rectangle 28"/>
            <p:cNvSpPr/>
            <p:nvPr/>
          </p:nvSpPr>
          <p:spPr bwMode="auto">
            <a:xfrm rot="18900000">
              <a:off x="285757" y="403264"/>
              <a:ext cx="465512" cy="465512"/>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US" sz="900" b="0" i="0" u="none" strike="noStrike" cap="none" normalizeH="0" baseline="0" dirty="0">
                <a:ln>
                  <a:noFill/>
                </a:ln>
                <a:solidFill>
                  <a:schemeClr val="tx1"/>
                </a:solidFill>
                <a:effectLst/>
                <a:latin typeface="Arial" charset="0"/>
              </a:endParaRPr>
            </a:p>
          </p:txBody>
        </p:sp>
        <p:pic>
          <p:nvPicPr>
            <p:cNvPr id="4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33" y="360000"/>
              <a:ext cx="1496010" cy="360000"/>
            </a:xfrm>
            <a:prstGeom prst="rect">
              <a:avLst/>
            </a:prstGeom>
          </p:spPr>
        </p:pic>
      </p:grpSp>
      <p:sp>
        <p:nvSpPr>
          <p:cNvPr id="44" name="Text Placeholder 27"/>
          <p:cNvSpPr>
            <a:spLocks noGrp="1"/>
          </p:cNvSpPr>
          <p:nvPr>
            <p:ph type="body" sz="quarter" idx="11" hasCustomPrompt="1"/>
          </p:nvPr>
        </p:nvSpPr>
        <p:spPr>
          <a:xfrm>
            <a:off x="511200" y="5434465"/>
            <a:ext cx="6748437" cy="276999"/>
          </a:xfrm>
          <a:prstGeom prst="rect">
            <a:avLst/>
          </a:prstGeom>
        </p:spPr>
        <p:txBody>
          <a:bodyPr/>
          <a:lstStyle>
            <a:lvl1pPr>
              <a:spcBef>
                <a:spcPts val="0"/>
              </a:spcBef>
              <a:spcAft>
                <a:spcPts val="0"/>
              </a:spcAft>
              <a:defRPr sz="1800" b="0">
                <a:solidFill>
                  <a:schemeClr val="bg1"/>
                </a:solidFill>
              </a:defRPr>
            </a:lvl1pPr>
          </a:lstStyle>
          <a:p>
            <a:r>
              <a:rPr lang="en-GB" dirty="0"/>
              <a:t>Click to add date: e.g. September 2018</a:t>
            </a:r>
          </a:p>
        </p:txBody>
      </p:sp>
      <p:sp>
        <p:nvSpPr>
          <p:cNvPr id="45" name="Subtitle 10"/>
          <p:cNvSpPr txBox="1">
            <a:spLocks/>
          </p:cNvSpPr>
          <p:nvPr userDrawn="1"/>
        </p:nvSpPr>
        <p:spPr bwMode="auto">
          <a:xfrm>
            <a:off x="6227805" y="361049"/>
            <a:ext cx="330195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eaLnBrk="1" fontAlgn="base" hangingPunct="1">
              <a:spcBef>
                <a:spcPct val="10000"/>
              </a:spcBef>
              <a:spcAft>
                <a:spcPts val="600"/>
              </a:spcAft>
              <a:defRPr sz="1800" b="1" baseline="0">
                <a:solidFill>
                  <a:srgbClr val="006480"/>
                </a:solidFill>
                <a:latin typeface="+mn-lt"/>
                <a:ea typeface="+mn-ea"/>
                <a:cs typeface="+mn-cs"/>
              </a:defRPr>
            </a:lvl1pPr>
            <a:lvl2pPr marL="1588" algn="l" rtl="0" eaLnBrk="1" fontAlgn="base" hangingPunct="1">
              <a:spcBef>
                <a:spcPct val="10000"/>
              </a:spcBef>
              <a:spcAft>
                <a:spcPct val="10000"/>
              </a:spcAft>
              <a:defRPr sz="900">
                <a:solidFill>
                  <a:schemeClr val="tx1"/>
                </a:solidFill>
                <a:latin typeface="+mn-lt"/>
              </a:defRPr>
            </a:lvl2pPr>
            <a:lvl3pPr marL="180975" indent="-177800" algn="l" rtl="0" eaLnBrk="1" fontAlgn="base" hangingPunct="1">
              <a:spcBef>
                <a:spcPct val="10000"/>
              </a:spcBef>
              <a:spcAft>
                <a:spcPct val="10000"/>
              </a:spcAft>
              <a:buClr>
                <a:srgbClr val="009286"/>
              </a:buClr>
              <a:buFont typeface="Wingdings" pitchFamily="2" charset="2"/>
              <a:buChar char="§"/>
              <a:defRPr sz="900">
                <a:solidFill>
                  <a:schemeClr val="tx1"/>
                </a:solidFill>
                <a:latin typeface="+mn-lt"/>
              </a:defRPr>
            </a:lvl3pPr>
            <a:lvl4pPr marL="360363" indent="-177800" algn="l" rtl="0" eaLnBrk="1" fontAlgn="base" hangingPunct="1">
              <a:spcBef>
                <a:spcPct val="10000"/>
              </a:spcBef>
              <a:spcAft>
                <a:spcPct val="10000"/>
              </a:spcAft>
              <a:buClr>
                <a:srgbClr val="A9B1B7"/>
              </a:buClr>
              <a:buFont typeface="Arial" pitchFamily="34" charset="0"/>
              <a:buChar char="−"/>
              <a:defRPr sz="900">
                <a:solidFill>
                  <a:schemeClr val="tx1"/>
                </a:solidFill>
                <a:latin typeface="+mn-lt"/>
              </a:defRPr>
            </a:lvl4pPr>
            <a:lvl5pPr marL="539750" indent="-177800" algn="l" rtl="0" eaLnBrk="1" fontAlgn="base" hangingPunct="1">
              <a:spcBef>
                <a:spcPct val="10000"/>
              </a:spcBef>
              <a:spcAft>
                <a:spcPct val="10000"/>
              </a:spcAft>
              <a:buClr>
                <a:srgbClr val="A9B1B7"/>
              </a:buClr>
              <a:buFont typeface="Arial" pitchFamily="34" charset="0"/>
              <a:buChar char="•"/>
              <a:defRPr sz="9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algn="r"/>
            <a:r>
              <a:rPr lang="en-GB" sz="900" b="0" kern="0" spc="110" baseline="0" dirty="0">
                <a:solidFill>
                  <a:srgbClr val="B7C1C6"/>
                </a:solidFill>
              </a:rPr>
              <a:t>STRICTLY PRIVATE AND CONFIDENTIAL</a:t>
            </a:r>
            <a:endParaRPr lang="en-US" sz="900" b="0" kern="0" spc="110" baseline="0" dirty="0">
              <a:solidFill>
                <a:srgbClr val="B7C1C6"/>
              </a:solidFill>
            </a:endParaRPr>
          </a:p>
        </p:txBody>
      </p:sp>
    </p:spTree>
    <p:extLst>
      <p:ext uri="{BB962C8B-B14F-4D97-AF65-F5344CB8AC3E}">
        <p14:creationId xmlns:p14="http://schemas.microsoft.com/office/powerpoint/2010/main" val="3375346837"/>
      </p:ext>
    </p:extLst>
  </p:cSld>
  <p:clrMapOvr>
    <a:masterClrMapping/>
  </p:clrMapOvr>
  <p:extLst>
    <p:ext uri="{DCECCB84-F9BA-43D5-87BE-67443E8EF086}">
      <p15:sldGuideLst xmlns:p15="http://schemas.microsoft.com/office/powerpoint/2012/main">
        <p15:guide id="1" pos="324">
          <p15:clr>
            <a:srgbClr val="5ACBF0"/>
          </p15:clr>
        </p15:guide>
        <p15:guide id="2" pos="3350" userDrawn="1">
          <p15:clr>
            <a:srgbClr val="5ACBF0"/>
          </p15:clr>
        </p15:guide>
        <p15:guide id="3" pos="6000">
          <p15:clr>
            <a:srgbClr val="5ACBF0"/>
          </p15:clr>
        </p15:guide>
        <p15:guide id="6" orient="horz" pos="3564" userDrawn="1">
          <p15:clr>
            <a:srgbClr val="5ACBF0"/>
          </p15:clr>
        </p15:guide>
        <p15:guide id="7" orient="horz" pos="4261" userDrawn="1">
          <p15:clr>
            <a:srgbClr val="5ACBF0"/>
          </p15:clr>
        </p15:guide>
        <p15:guide id="8" orient="horz" pos="3875" userDrawn="1">
          <p15:clr>
            <a:srgbClr val="5ACBF0"/>
          </p15:clr>
        </p15:guide>
        <p15:guide id="9" orient="horz" pos="3324"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3" name="Rectangle 32"/>
          <p:cNvSpPr/>
          <p:nvPr userDrawn="1"/>
        </p:nvSpPr>
        <p:spPr>
          <a:xfrm>
            <a:off x="2216150" y="1233488"/>
            <a:ext cx="5634038" cy="4598182"/>
          </a:xfrm>
          <a:prstGeom prst="rect">
            <a:avLst/>
          </a:prstGeom>
        </p:spPr>
        <p:txBody>
          <a:bodyPr wrap="square" lIns="0" tIns="0" rIns="0" bIns="0">
            <a:spAutoFit/>
          </a:bodyPr>
          <a:lstStyle/>
          <a:p>
            <a:pPr marL="0" lvl="1" indent="0"/>
            <a:r>
              <a:rPr lang="en-GB" sz="900" dirty="0"/>
              <a:t>This presentation has been prepared by ABN AMRO Bank N.V. (“</a:t>
            </a:r>
            <a:r>
              <a:rPr lang="en-GB" sz="900" b="1" dirty="0"/>
              <a:t>ABN AMRO</a:t>
            </a:r>
            <a:r>
              <a:rPr lang="en-GB" sz="900" dirty="0"/>
              <a:t>”) exclusively for the benefit and internal use of you to serve for discussion purposes only. This presentation is incomplete without reference to, and should be viewed solely in conjunction with, the oral briefing provided by ABN AMRO. This presentation is proprietary to ABN AMRO and may not be disclosed to any third party or used for any other purpose without the prior written consent of ABN AMRO. </a:t>
            </a:r>
          </a:p>
          <a:p>
            <a:pPr marL="0" lvl="1" indent="0"/>
            <a:endParaRPr lang="en-GB" sz="900" dirty="0"/>
          </a:p>
          <a:p>
            <a:pPr marL="0" lvl="1" indent="0"/>
            <a:r>
              <a:rPr lang="en-GB" sz="900" dirty="0"/>
              <a:t>The information in this presentation reflects prevailing conditions and our views as of this date, all of which are accordingly subject to change. ABN AMRO’s opinions and estimates constitute ABN AMRO’s judgement and should be regarded as indicative, preliminary and for illustrative purposes only. In preparing this presentation, we have relied upon and assumed, without independent verification thereof, the accuracy and completeness of all information available from public sources or which was provided to us by or on behalf of you, if any, or which was otherwise reviewed by us.</a:t>
            </a:r>
          </a:p>
          <a:p>
            <a:pPr marL="0" lvl="1" indent="0"/>
            <a:endParaRPr lang="en-GB" sz="900" dirty="0"/>
          </a:p>
          <a:p>
            <a:pPr marL="0" lvl="1" indent="0"/>
            <a:r>
              <a:rPr lang="en-GB" sz="900" dirty="0"/>
              <a:t>No representation or warranty express or implied, is or will be made in relation to, and no responsibility or liability is or will be accepted by ABN AMRO (or any of its respective directors, officers, employees, advisers, agents, representatives and consultants) as to or in relation to, the accuracy or completeness of this presentation or any further written or oral information made available to you or your advisers. ABN AMRO expressly disclaims any and all liability which may be based on the information contained in this presentation, errors therein or omissions there from. In particular, no representation or warranty is given as to the accuracy of any information (financial or otherwise) contained herein, or as to the achievement or reasonableness of any forecasts, projections, management targets, prospects or returns. In addition, our analyses are not and do not purport to be appraisals of the assets, stock or business of the company. Even when this presentation contains a type of appraisal, it should be considered preliminary, suitable only for the purpose described herein and not to be disclosed or otherwise used without the prior written consent of ABN AMRO. The information in this presentation does not take into account the effects of a possible transaction or transactions involving an actual or potential change of control, which may have significant valuation and other effects. ABN AMRO makes no representations as to the actual value which may be received in connection with a transaction nor the legal, tax or accounting effects of consummating a transaction.</a:t>
            </a:r>
          </a:p>
          <a:p>
            <a:pPr marL="0" lvl="1" indent="0"/>
            <a:endParaRPr lang="en-GB" sz="900" dirty="0"/>
          </a:p>
          <a:p>
            <a:pPr marL="0" lvl="1" indent="0"/>
            <a:r>
              <a:rPr lang="en-GB" sz="900" dirty="0"/>
              <a:t>This presentation does not constitute a commitment by ABN AMRO to underwrite, subscribe for or place any securities or to extend or arrange credit or to provide any other services. This presentation has not been registered or approved in any jurisdiction.</a:t>
            </a:r>
          </a:p>
        </p:txBody>
      </p:sp>
      <p:sp>
        <p:nvSpPr>
          <p:cNvPr id="34" name="Rectangle 33"/>
          <p:cNvSpPr/>
          <p:nvPr userDrawn="1"/>
        </p:nvSpPr>
        <p:spPr>
          <a:xfrm>
            <a:off x="2216150" y="254053"/>
            <a:ext cx="75755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16000" bIns="0" numCol="1" anchor="b" anchorCtr="0" compatLnSpc="1">
            <a:prstTxWarp prst="textNoShape">
              <a:avLst/>
            </a:prstTxWarp>
            <a:spAutoFit/>
          </a:bodyPr>
          <a:lstStyle/>
          <a:p>
            <a:pPr lvl="0" eaLnBrk="1" hangingPunct="1">
              <a:spcBef>
                <a:spcPct val="0"/>
              </a:spcBef>
              <a:spcAft>
                <a:spcPct val="0"/>
              </a:spcAft>
            </a:pPr>
            <a:r>
              <a:rPr lang="en-US" sz="1800" b="0" dirty="0">
                <a:solidFill>
                  <a:schemeClr val="accent3"/>
                </a:solidFill>
                <a:latin typeface="+mj-lt"/>
                <a:ea typeface="+mj-ea"/>
                <a:cs typeface="+mj-cs"/>
              </a:rPr>
              <a:t>Disclaimer</a:t>
            </a:r>
          </a:p>
        </p:txBody>
      </p:sp>
    </p:spTree>
    <p:extLst>
      <p:ext uri="{BB962C8B-B14F-4D97-AF65-F5344CB8AC3E}">
        <p14:creationId xmlns:p14="http://schemas.microsoft.com/office/powerpoint/2010/main" val="451058315"/>
      </p:ext>
    </p:extLst>
  </p:cSld>
  <p:clrMapOvr>
    <a:masterClrMapping/>
  </p:clrMapOvr>
  <p:extLst>
    <p:ext uri="{DCECCB84-F9BA-43D5-87BE-67443E8EF086}">
      <p15:sldGuideLst xmlns:p15="http://schemas.microsoft.com/office/powerpoint/2012/main">
        <p15:guide id="1" pos="1176" userDrawn="1">
          <p15:clr>
            <a:srgbClr val="5ACBF0"/>
          </p15:clr>
        </p15:guide>
        <p15:guide id="2" pos="1392" userDrawn="1">
          <p15:clr>
            <a:srgbClr val="5ACBF0"/>
          </p15:clr>
        </p15:guide>
        <p15:guide id="10" pos="6163" userDrawn="1">
          <p15:clr>
            <a:srgbClr val="5ACBF0"/>
          </p15:clr>
        </p15:guide>
        <p15:guide id="11" orient="horz" pos="774" userDrawn="1">
          <p15:clr>
            <a:srgbClr val="5ACBF0"/>
          </p15:clr>
        </p15:guide>
        <p15:guide id="14" orient="horz" pos="3959" userDrawn="1">
          <p15:clr>
            <a:srgbClr val="5ACBF0"/>
          </p15:clr>
        </p15:guide>
        <p15:guide id="15" orient="horz" pos="300" userDrawn="1">
          <p15:clr>
            <a:srgbClr val="5ACBF0"/>
          </p15:clr>
        </p15:guide>
        <p15:guide id="16" pos="66" userDrawn="1">
          <p15:clr>
            <a:srgbClr val="5ACBF0"/>
          </p15:clr>
        </p15:guide>
        <p15:guide id="17" pos="493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48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claimer">
    <p:spTree>
      <p:nvGrpSpPr>
        <p:cNvPr id="1" name=""/>
        <p:cNvGrpSpPr/>
        <p:nvPr/>
      </p:nvGrpSpPr>
      <p:grpSpPr>
        <a:xfrm>
          <a:off x="0" y="0"/>
          <a:ext cx="0" cy="0"/>
          <a:chOff x="0" y="0"/>
          <a:chExt cx="0" cy="0"/>
        </a:xfrm>
      </p:grpSpPr>
      <p:sp>
        <p:nvSpPr>
          <p:cNvPr id="2" name="Rectangle 1"/>
          <p:cNvSpPr/>
          <p:nvPr userDrawn="1"/>
        </p:nvSpPr>
        <p:spPr>
          <a:xfrm>
            <a:off x="2216150" y="1233488"/>
            <a:ext cx="5634038" cy="4598182"/>
          </a:xfrm>
          <a:prstGeom prst="rect">
            <a:avLst/>
          </a:prstGeom>
        </p:spPr>
        <p:txBody>
          <a:bodyPr wrap="square" lIns="0" tIns="0" rIns="0" bIns="0">
            <a:spAutoFit/>
          </a:bodyPr>
          <a:lstStyle/>
          <a:p>
            <a:pPr marL="0" lvl="1"/>
            <a:r>
              <a:rPr lang="en-GB" sz="900" dirty="0">
                <a:solidFill>
                  <a:srgbClr val="4E636C"/>
                </a:solidFill>
              </a:rPr>
              <a:t>This presentation has been prepared by ABN AMRO Bank N.V. (“</a:t>
            </a:r>
            <a:r>
              <a:rPr lang="en-GB" sz="900" b="1" dirty="0">
                <a:solidFill>
                  <a:srgbClr val="4E636C"/>
                </a:solidFill>
              </a:rPr>
              <a:t>ABN AMRO</a:t>
            </a:r>
            <a:r>
              <a:rPr lang="en-GB" sz="900" dirty="0">
                <a:solidFill>
                  <a:srgbClr val="4E636C"/>
                </a:solidFill>
              </a:rPr>
              <a:t>”) exclusively for the benefit and internal use of you to serve for discussion purposes only. This presentation is incomplete without reference to, and should be viewed solely in conjunction with, the oral briefing provided by ABN AMRO. This presentation is proprietary to ABN AMRO and may not be disclosed to any third party or used for any other purpose without the prior written consent of ABN AMRO. </a:t>
            </a:r>
          </a:p>
          <a:p>
            <a:pPr marL="0" lvl="1"/>
            <a:endParaRPr lang="en-GB" sz="900" dirty="0">
              <a:solidFill>
                <a:srgbClr val="4E636C"/>
              </a:solidFill>
            </a:endParaRPr>
          </a:p>
          <a:p>
            <a:pPr marL="0" lvl="1"/>
            <a:r>
              <a:rPr lang="en-GB" sz="900" dirty="0">
                <a:solidFill>
                  <a:srgbClr val="4E636C"/>
                </a:solidFill>
              </a:rPr>
              <a:t>The information in this presentation reflects prevailing conditions and our views as of this date, all of which are accordingly subject to change. ABN AMRO’s opinions and estimates constitute ABN AMRO’s judgement and should be regarded as indicative, preliminary and for illustrative purposes only. In preparing this presentation, we have relied upon and assumed, without independent verification thereof, the accuracy and completeness of all information available from public sources or which was provided to us by or on behalf of you, if any, or which was otherwise reviewed by us.</a:t>
            </a:r>
          </a:p>
          <a:p>
            <a:pPr marL="0" lvl="1"/>
            <a:endParaRPr lang="en-GB" sz="900" dirty="0">
              <a:solidFill>
                <a:srgbClr val="4E636C"/>
              </a:solidFill>
            </a:endParaRPr>
          </a:p>
          <a:p>
            <a:pPr marL="0" lvl="1"/>
            <a:r>
              <a:rPr lang="en-GB" sz="900" dirty="0">
                <a:solidFill>
                  <a:srgbClr val="4E636C"/>
                </a:solidFill>
              </a:rPr>
              <a:t>No representation or warranty express or implied, is or will be made in relation to, and no responsibility or liability is or will be accepted by ABN AMRO (or any of its respective directors, officers, employees, advisers, agents, representatives and consultants) as to or in relation to, the accuracy or completeness of this presentation or any further written or oral information made available to you or your advisers. ABN AMRO expressly disclaims any and all liability which may be based on the information contained in this presentation, errors therein or omissions there from. In particular, no representation or warranty is given as to the accuracy of any information (financial or otherwise) contained herein, or as to the achievement or reasonableness of any forecasts, projections, management targets, prospects or returns. In addition, our analyses are not and do not purport to be appraisals of the assets, stock or business of the company. Even when this presentation contains a type of appraisal, it should be considered preliminary, suitable only for the purpose described herein and not to be disclosed or otherwise used without the prior written consent of ABN AMRO. The information in this presentation does not take into account the effects of a possible transaction or transactions involving an actual or potential change of control, which may have significant valuation and other effects. ABN AMRO makes no representations as to the actual value which may be received in connection with a transaction nor the legal, tax or accounting effects of consummating a transaction.</a:t>
            </a:r>
          </a:p>
          <a:p>
            <a:pPr marL="0" lvl="1"/>
            <a:endParaRPr lang="en-GB" sz="900" dirty="0">
              <a:solidFill>
                <a:srgbClr val="4E636C"/>
              </a:solidFill>
            </a:endParaRPr>
          </a:p>
          <a:p>
            <a:pPr marL="0" lvl="1"/>
            <a:r>
              <a:rPr lang="en-GB" sz="900" dirty="0">
                <a:solidFill>
                  <a:srgbClr val="4E636C"/>
                </a:solidFill>
              </a:rPr>
              <a:t>This presentation does not constitute a commitment by ABN AMRO to underwrite, subscribe for or place any securities or to extend or arrange credit or to provide any other services. This presentation has not been registered or approved in any jurisdiction.</a:t>
            </a:r>
          </a:p>
        </p:txBody>
      </p:sp>
      <p:sp>
        <p:nvSpPr>
          <p:cNvPr id="3" name="Rectangle 2"/>
          <p:cNvSpPr/>
          <p:nvPr userDrawn="1"/>
        </p:nvSpPr>
        <p:spPr>
          <a:xfrm>
            <a:off x="2216150" y="273103"/>
            <a:ext cx="72183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spcBef>
                <a:spcPct val="0"/>
              </a:spcBef>
              <a:spcAft>
                <a:spcPct val="0"/>
              </a:spcAft>
            </a:pPr>
            <a:r>
              <a:rPr lang="en-US" sz="1800" dirty="0">
                <a:solidFill>
                  <a:srgbClr val="009286"/>
                </a:solidFill>
                <a:latin typeface="Arial"/>
              </a:rPr>
              <a:t>Disclaimer</a:t>
            </a:r>
          </a:p>
        </p:txBody>
      </p:sp>
    </p:spTree>
    <p:extLst>
      <p:ext uri="{BB962C8B-B14F-4D97-AF65-F5344CB8AC3E}">
        <p14:creationId xmlns:p14="http://schemas.microsoft.com/office/powerpoint/2010/main" val="149518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text with footnotes)">
    <p:spTree>
      <p:nvGrpSpPr>
        <p:cNvPr id="1" name=""/>
        <p:cNvGrpSpPr/>
        <p:nvPr/>
      </p:nvGrpSpPr>
      <p:grpSpPr>
        <a:xfrm>
          <a:off x="0" y="0"/>
          <a:ext cx="0" cy="0"/>
          <a:chOff x="0" y="0"/>
          <a:chExt cx="0" cy="0"/>
        </a:xfrm>
      </p:grpSpPr>
      <p:sp>
        <p:nvSpPr>
          <p:cNvPr id="20" name="Text Placeholder 4"/>
          <p:cNvSpPr>
            <a:spLocks noGrp="1"/>
          </p:cNvSpPr>
          <p:nvPr>
            <p:ph type="body" sz="quarter" idx="10" hasCustomPrompt="1"/>
          </p:nvPr>
        </p:nvSpPr>
        <p:spPr>
          <a:xfrm>
            <a:off x="111443" y="1236663"/>
            <a:ext cx="1738312" cy="246221"/>
          </a:xfrm>
          <a:prstGeom prst="rect">
            <a:avLst/>
          </a:prstGeom>
        </p:spPr>
        <p:txBody>
          <a:bodyPr lIns="0" tIns="0" rIns="0" bIns="0">
            <a:spAutoFit/>
          </a:bodyPr>
          <a:lstStyle>
            <a:lvl1pPr marL="142875" indent="-142875">
              <a:spcBef>
                <a:spcPts val="200"/>
              </a:spcBef>
              <a:spcAft>
                <a:spcPts val="200"/>
              </a:spcAft>
              <a:buClr>
                <a:srgbClr val="6E838C"/>
              </a:buClr>
              <a:buFont typeface="Arial" pitchFamily="34" charset="0"/>
              <a:buChar char="−"/>
              <a:defRPr sz="800" b="0" baseline="0">
                <a:solidFill>
                  <a:srgbClr val="6E838C"/>
                </a:solidFill>
              </a:defRPr>
            </a:lvl1pPr>
            <a:lvl2pPr>
              <a:spcBef>
                <a:spcPts val="200"/>
              </a:spcBef>
              <a:spcAft>
                <a:spcPts val="200"/>
              </a:spcAft>
              <a:buFontTx/>
              <a:buNone/>
              <a:defRPr/>
            </a:lvl2pPr>
            <a:lvl3pPr marL="3175" indent="0">
              <a:spcBef>
                <a:spcPts val="200"/>
              </a:spcBef>
              <a:spcAft>
                <a:spcPts val="200"/>
              </a:spcAft>
              <a:buFontTx/>
              <a:buNone/>
              <a:defRPr/>
            </a:lvl3pPr>
            <a:lvl4pPr marL="182563" indent="0">
              <a:spcBef>
                <a:spcPts val="200"/>
              </a:spcBef>
              <a:spcAft>
                <a:spcPts val="200"/>
              </a:spcAft>
              <a:buFontTx/>
              <a:buNone/>
              <a:defRPr/>
            </a:lvl4pPr>
            <a:lvl5pPr marL="361950" indent="0">
              <a:spcBef>
                <a:spcPts val="200"/>
              </a:spcBef>
              <a:spcAft>
                <a:spcPts val="200"/>
              </a:spcAft>
              <a:buFontTx/>
              <a:buNone/>
              <a:defRPr/>
            </a:lvl5pPr>
          </a:lstStyle>
          <a:p>
            <a:pPr lvl="0"/>
            <a:r>
              <a:rPr lang="en-US" dirty="0"/>
              <a:t>Click to add summary text or comments</a:t>
            </a:r>
          </a:p>
        </p:txBody>
      </p:sp>
      <p:sp>
        <p:nvSpPr>
          <p:cNvPr id="21" name="Text Placeholder 7"/>
          <p:cNvSpPr>
            <a:spLocks noGrp="1"/>
          </p:cNvSpPr>
          <p:nvPr>
            <p:ph type="body" sz="quarter" idx="12" hasCustomPrompt="1"/>
          </p:nvPr>
        </p:nvSpPr>
        <p:spPr>
          <a:xfrm>
            <a:off x="111443" y="6161315"/>
            <a:ext cx="1738311" cy="107722"/>
          </a:xfrm>
          <a:prstGeom prst="rect">
            <a:avLst/>
          </a:prstGeom>
        </p:spPr>
        <p:txBody>
          <a:bodyPr lIns="0" tIns="0" rIns="0" bIns="0" anchor="b">
            <a:spAutoFit/>
          </a:bodyPr>
          <a:lstStyle>
            <a:lvl1pPr marL="136525" indent="-136525">
              <a:spcAft>
                <a:spcPts val="84"/>
              </a:spcAft>
              <a:buFontTx/>
              <a:buAutoNum type="arabicParenR"/>
              <a:tabLst/>
              <a:defRPr sz="700" b="0" baseline="0">
                <a:solidFill>
                  <a:srgbClr val="6E838C"/>
                </a:solidFill>
              </a:defRPr>
            </a:lvl1pPr>
            <a:lvl2pPr marL="0" indent="0">
              <a:defRPr sz="700"/>
            </a:lvl2pPr>
            <a:lvl3pPr marL="0" indent="0">
              <a:defRPr sz="700"/>
            </a:lvl3pPr>
            <a:lvl4pPr marL="0" indent="0">
              <a:defRPr sz="700"/>
            </a:lvl4pPr>
            <a:lvl5pPr marL="0" indent="0">
              <a:defRPr sz="700"/>
            </a:lvl5pPr>
          </a:lstStyle>
          <a:p>
            <a:r>
              <a:rPr lang="nl-NL" dirty="0"/>
              <a:t>Click </a:t>
            </a:r>
            <a:r>
              <a:rPr lang="nl-NL" dirty="0" err="1"/>
              <a:t>to</a:t>
            </a:r>
            <a:r>
              <a:rPr lang="nl-NL" dirty="0"/>
              <a:t> </a:t>
            </a:r>
            <a:r>
              <a:rPr lang="nl-NL" dirty="0" err="1"/>
              <a:t>add</a:t>
            </a:r>
            <a:r>
              <a:rPr lang="nl-NL" dirty="0"/>
              <a:t> </a:t>
            </a:r>
            <a:r>
              <a:rPr lang="nl-NL" dirty="0" err="1"/>
              <a:t>footnotes</a:t>
            </a:r>
            <a:r>
              <a:rPr lang="nl-NL" dirty="0"/>
              <a:t> </a:t>
            </a:r>
            <a:r>
              <a:rPr lang="nl-NL" dirty="0" err="1"/>
              <a:t>and</a:t>
            </a:r>
            <a:r>
              <a:rPr lang="nl-NL" dirty="0"/>
              <a:t> source</a:t>
            </a:r>
          </a:p>
        </p:txBody>
      </p:sp>
      <p:sp>
        <p:nvSpPr>
          <p:cNvPr id="27" name="Rectangle 2"/>
          <p:cNvSpPr>
            <a:spLocks noGrp="1" noChangeArrowheads="1"/>
          </p:cNvSpPr>
          <p:nvPr>
            <p:ph type="title"/>
          </p:nvPr>
        </p:nvSpPr>
        <p:spPr bwMode="auto">
          <a:xfrm>
            <a:off x="2216150" y="254053"/>
            <a:ext cx="75755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16000" bIns="0" numCol="1" anchor="ctr" anchorCtr="0" compatLnSpc="1">
            <a:prstTxWarp prst="textNoShape">
              <a:avLst/>
            </a:prstTxWarp>
            <a:spAutoFit/>
          </a:bodyPr>
          <a:lstStyle>
            <a:lvl1pPr>
              <a:defRPr>
                <a:solidFill>
                  <a:schemeClr val="accent3"/>
                </a:solidFill>
              </a:defRPr>
            </a:lvl1pPr>
          </a:lstStyle>
          <a:p>
            <a:pPr lvl="0"/>
            <a:r>
              <a:rPr lang="en-US"/>
              <a:t>Click to edit Master title style</a:t>
            </a:r>
            <a:endParaRPr lang="nl-NL" dirty="0"/>
          </a:p>
        </p:txBody>
      </p:sp>
      <p:sp>
        <p:nvSpPr>
          <p:cNvPr id="5" name="Content Placeholder 4"/>
          <p:cNvSpPr>
            <a:spLocks noGrp="1"/>
          </p:cNvSpPr>
          <p:nvPr>
            <p:ph sz="quarter" idx="13"/>
          </p:nvPr>
        </p:nvSpPr>
        <p:spPr>
          <a:xfrm>
            <a:off x="2216150" y="1236662"/>
            <a:ext cx="5622925" cy="881780"/>
          </a:xfrm>
          <a:prstGeom prst="rect">
            <a:avLst/>
          </a:prstGeom>
        </p:spPr>
        <p:txBody>
          <a:bodyPr wrap="square" lIns="0" tIns="0" rIns="0" bIns="0">
            <a:spAutoFit/>
          </a:bodyPr>
          <a:lstStyle>
            <a:lvl1pPr>
              <a:defRPr>
                <a:solidFill>
                  <a:schemeClr val="accent3"/>
                </a:solidFill>
              </a:defRPr>
            </a:lvl1pPr>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4085039"/>
      </p:ext>
    </p:extLst>
  </p:cSld>
  <p:clrMapOvr>
    <a:masterClrMapping/>
  </p:clrMapOvr>
  <p:extLst>
    <p:ext uri="{DCECCB84-F9BA-43D5-87BE-67443E8EF086}">
      <p15:sldGuideLst xmlns:p15="http://schemas.microsoft.com/office/powerpoint/2012/main">
        <p15:guide id="1" pos="1176">
          <p15:clr>
            <a:srgbClr val="5ACBF0"/>
          </p15:clr>
        </p15:guide>
        <p15:guide id="2" pos="1392">
          <p15:clr>
            <a:srgbClr val="5ACBF0"/>
          </p15:clr>
        </p15:guide>
        <p15:guide id="8" pos="4938">
          <p15:clr>
            <a:srgbClr val="5ACBF0"/>
          </p15:clr>
        </p15:guide>
        <p15:guide id="10" pos="6163">
          <p15:clr>
            <a:srgbClr val="5ACBF0"/>
          </p15:clr>
        </p15:guide>
        <p15:guide id="11" orient="horz" pos="772">
          <p15:clr>
            <a:srgbClr val="5ACBF0"/>
          </p15:clr>
        </p15:guide>
        <p15:guide id="14" orient="horz" pos="3959">
          <p15:clr>
            <a:srgbClr val="5ACBF0"/>
          </p15:clr>
        </p15:guide>
        <p15:guide id="15" orient="horz" pos="300">
          <p15:clr>
            <a:srgbClr val="5ACBF0"/>
          </p15:clr>
        </p15:guide>
        <p15:guide id="16" pos="67">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2216150" y="1233488"/>
            <a:ext cx="5622925" cy="88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Rectangle 2"/>
          <p:cNvSpPr>
            <a:spLocks noGrp="1" noChangeArrowheads="1"/>
          </p:cNvSpPr>
          <p:nvPr>
            <p:ph type="title"/>
          </p:nvPr>
        </p:nvSpPr>
        <p:spPr bwMode="auto">
          <a:xfrm>
            <a:off x="2216150" y="273103"/>
            <a:ext cx="75658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16000" bIns="0" numCol="1" anchor="ctr" anchorCtr="0" compatLnSpc="1">
            <a:prstTxWarp prst="textNoShape">
              <a:avLst/>
            </a:prstTxWarp>
            <a:spAutoFit/>
          </a:bodyPr>
          <a:lstStyle/>
          <a:p>
            <a:pPr lvl="0"/>
            <a:r>
              <a:rPr lang="en-US" dirty="0"/>
              <a:t>Click to add slide title</a:t>
            </a:r>
            <a:endParaRPr lang="nl-NL" dirty="0"/>
          </a:p>
        </p:txBody>
      </p:sp>
      <p:sp>
        <p:nvSpPr>
          <p:cNvPr id="8" name="Freeform 7"/>
          <p:cNvSpPr/>
          <p:nvPr userDrawn="1"/>
        </p:nvSpPr>
        <p:spPr bwMode="auto">
          <a:xfrm>
            <a:off x="96992" y="539049"/>
            <a:ext cx="9685020" cy="274320"/>
          </a:xfrm>
          <a:custGeom>
            <a:avLst/>
            <a:gdLst>
              <a:gd name="connsiteX0" fmla="*/ 9685020 w 9685020"/>
              <a:gd name="connsiteY0" fmla="*/ 0 h 274320"/>
              <a:gd name="connsiteX1" fmla="*/ 9334500 w 9685020"/>
              <a:gd name="connsiteY1" fmla="*/ 274320 h 274320"/>
              <a:gd name="connsiteX2" fmla="*/ 0 w 9685020"/>
              <a:gd name="connsiteY2" fmla="*/ 274320 h 274320"/>
            </a:gdLst>
            <a:ahLst/>
            <a:cxnLst>
              <a:cxn ang="0">
                <a:pos x="connsiteX0" y="connsiteY0"/>
              </a:cxn>
              <a:cxn ang="0">
                <a:pos x="connsiteX1" y="connsiteY1"/>
              </a:cxn>
              <a:cxn ang="0">
                <a:pos x="connsiteX2" y="connsiteY2"/>
              </a:cxn>
            </a:cxnLst>
            <a:rect l="l" t="t" r="r" b="b"/>
            <a:pathLst>
              <a:path w="9685020" h="274320">
                <a:moveTo>
                  <a:pt x="9685020" y="0"/>
                </a:moveTo>
                <a:lnTo>
                  <a:pt x="9334500" y="274320"/>
                </a:lnTo>
                <a:lnTo>
                  <a:pt x="0" y="274320"/>
                </a:lnTo>
              </a:path>
            </a:pathLst>
          </a:custGeom>
          <a:noFill/>
          <a:ln w="12700">
            <a:solidFill>
              <a:schemeClr val="accent3"/>
            </a:solidFill>
          </a:ln>
          <a:effectLst/>
        </p:spPr>
        <p:txBody>
          <a:bodyPr rtlCol="0" anchor="ctr"/>
          <a:lstStyle/>
          <a:p>
            <a:pPr algn="ctr"/>
            <a:endParaRPr lang="en-GB"/>
          </a:p>
        </p:txBody>
      </p:sp>
      <p:sp>
        <p:nvSpPr>
          <p:cNvPr id="9" name="Rectangle 8"/>
          <p:cNvSpPr/>
          <p:nvPr userDrawn="1"/>
        </p:nvSpPr>
        <p:spPr bwMode="auto">
          <a:xfrm>
            <a:off x="0" y="788945"/>
            <a:ext cx="111443" cy="48965"/>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900" b="0" i="0" u="none" strike="noStrike" cap="none" normalizeH="0" baseline="0" dirty="0">
              <a:ln>
                <a:noFill/>
              </a:ln>
              <a:solidFill>
                <a:schemeClr val="tx1"/>
              </a:solidFill>
              <a:effectLst/>
              <a:latin typeface="Arial" charset="0"/>
            </a:endParaRPr>
          </a:p>
        </p:txBody>
      </p:sp>
      <p:sp>
        <p:nvSpPr>
          <p:cNvPr id="11" name="Rectangle 17"/>
          <p:cNvSpPr>
            <a:spLocks noChangeArrowheads="1"/>
          </p:cNvSpPr>
          <p:nvPr userDrawn="1"/>
        </p:nvSpPr>
        <p:spPr bwMode="auto">
          <a:xfrm>
            <a:off x="9417050" y="6621162"/>
            <a:ext cx="37465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defTabSz="762000" eaLnBrk="0" hangingPunct="0">
              <a:spcBef>
                <a:spcPct val="0"/>
              </a:spcBef>
              <a:spcAft>
                <a:spcPct val="0"/>
              </a:spcAft>
            </a:pPr>
            <a:fld id="{157FC240-D34E-491D-9A2C-074E12BF2A3C}" type="slidenum">
              <a:rPr lang="en-GB" sz="800">
                <a:solidFill>
                  <a:schemeClr val="tx1"/>
                </a:solidFill>
              </a:rPr>
              <a:pPr algn="r" defTabSz="762000" eaLnBrk="0" hangingPunct="0">
                <a:spcBef>
                  <a:spcPct val="0"/>
                </a:spcBef>
                <a:spcAft>
                  <a:spcPct val="0"/>
                </a:spcAft>
              </a:pPr>
              <a:t>‹#›</a:t>
            </a:fld>
            <a:endParaRPr lang="en-GB" sz="800" dirty="0">
              <a:solidFill>
                <a:schemeClr val="tx1"/>
              </a:solidFill>
            </a:endParaRPr>
          </a:p>
        </p:txBody>
      </p:sp>
      <p:pic>
        <p:nvPicPr>
          <p:cNvPr id="10" name="Afbeelding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6584703"/>
            <a:ext cx="1135707" cy="273297"/>
          </a:xfrm>
          <a:prstGeom prst="rect">
            <a:avLst/>
          </a:prstGeom>
        </p:spPr>
      </p:pic>
      <p:pic>
        <p:nvPicPr>
          <p:cNvPr id="12" name="Picture 2" descr="Afbeeldingsresultaat voor asml logo">
            <a:extLst>
              <a:ext uri="{FF2B5EF4-FFF2-40B4-BE49-F238E27FC236}">
                <a16:creationId xmlns:a16="http://schemas.microsoft.com/office/drawing/2014/main" id="{F4E20E07-D012-4E2B-AC45-C7A39E435A6D}"/>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33436" b="34183"/>
          <a:stretch/>
        </p:blipFill>
        <p:spPr bwMode="auto">
          <a:xfrm>
            <a:off x="0" y="167307"/>
            <a:ext cx="1474749" cy="477538"/>
          </a:xfrm>
          <a:prstGeom prst="rect">
            <a:avLst/>
          </a:prstGeom>
          <a:noFill/>
          <a:extLst>
            <a:ext uri="{909E8E84-426E-40DD-AFC4-6F175D3DCCD1}">
              <a14:hiddenFill xmlns:a14="http://schemas.microsoft.com/office/drawing/2010/main">
                <a:solidFill>
                  <a:srgbClr val="FFFFFF"/>
                </a:solidFill>
              </a14:hiddenFill>
            </a:ext>
          </a:extLst>
        </p:spPr>
      </p:pic>
      <p:sp>
        <p:nvSpPr>
          <p:cNvPr id="3" name="MSIPCMContentMarking" descr="{&quot;HashCode&quot;:820494205,&quot;Placement&quot;:&quot;Footer&quot;}">
            <a:extLst>
              <a:ext uri="{FF2B5EF4-FFF2-40B4-BE49-F238E27FC236}">
                <a16:creationId xmlns:a16="http://schemas.microsoft.com/office/drawing/2014/main" id="{C6BD94F1-9C8E-47FB-96E1-304352A2F67D}"/>
              </a:ext>
            </a:extLst>
          </p:cNvPr>
          <p:cNvSpPr txBox="1"/>
          <p:nvPr userDrawn="1"/>
        </p:nvSpPr>
        <p:spPr>
          <a:xfrm>
            <a:off x="9212459" y="6656129"/>
            <a:ext cx="693541" cy="201870"/>
          </a:xfrm>
          <a:prstGeom prst="rect">
            <a:avLst/>
          </a:prstGeom>
          <a:noFill/>
        </p:spPr>
        <p:txBody>
          <a:bodyPr vert="horz" wrap="square" lIns="0" tIns="0" rIns="0" bIns="0" rtlCol="0" anchor="ctr" anchorCtr="1">
            <a:spAutoFit/>
          </a:bodyPr>
          <a:lstStyle/>
          <a:p>
            <a:pPr algn="r">
              <a:spcBef>
                <a:spcPct val="0"/>
              </a:spcBef>
              <a:spcAft>
                <a:spcPct val="0"/>
              </a:spcAft>
            </a:pPr>
            <a:r>
              <a:rPr lang="en-US" sz="700">
                <a:solidFill>
                  <a:srgbClr val="0F238C"/>
                </a:solidFill>
                <a:latin typeface="Arial" panose="020B0604020202020204" pitchFamily="34" charset="0"/>
              </a:rPr>
              <a:t>Confidential</a:t>
            </a:r>
            <a:endParaRPr lang="en-US" sz="700" dirty="0">
              <a:solidFill>
                <a:srgbClr val="0F238C"/>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48" r:id="rId1"/>
    <p:sldLayoutId id="2147483832" r:id="rId2"/>
    <p:sldLayoutId id="2147483813" r:id="rId3"/>
    <p:sldLayoutId id="2147483865" r:id="rId4"/>
    <p:sldLayoutId id="2147483855" r:id="rId5"/>
    <p:sldLayoutId id="2147483866" r:id="rId6"/>
  </p:sldLayoutIdLst>
  <p:hf hdr="0" ftr="0" dt="0"/>
  <p:txStyles>
    <p:titleStyle>
      <a:lvl1pPr algn="l" rtl="0" eaLnBrk="1" fontAlgn="base" hangingPunct="1">
        <a:spcBef>
          <a:spcPct val="0"/>
        </a:spcBef>
        <a:spcAft>
          <a:spcPct val="0"/>
        </a:spcAft>
        <a:defRPr sz="1800" b="0">
          <a:solidFill>
            <a:schemeClr val="accent3"/>
          </a:solidFill>
          <a:latin typeface="+mj-lt"/>
          <a:ea typeface="+mj-ea"/>
          <a:cs typeface="+mj-cs"/>
        </a:defRPr>
      </a:lvl1pPr>
      <a:lvl2pPr algn="l" rtl="0" eaLnBrk="1" fontAlgn="base" hangingPunct="1">
        <a:spcBef>
          <a:spcPct val="0"/>
        </a:spcBef>
        <a:spcAft>
          <a:spcPct val="0"/>
        </a:spcAft>
        <a:defRPr b="1">
          <a:solidFill>
            <a:schemeClr val="tx1"/>
          </a:solidFill>
          <a:latin typeface="Arial" charset="0"/>
        </a:defRPr>
      </a:lvl2pPr>
      <a:lvl3pPr algn="l" rtl="0" eaLnBrk="1" fontAlgn="base" hangingPunct="1">
        <a:spcBef>
          <a:spcPct val="0"/>
        </a:spcBef>
        <a:spcAft>
          <a:spcPct val="0"/>
        </a:spcAft>
        <a:defRPr b="1">
          <a:solidFill>
            <a:schemeClr val="tx1"/>
          </a:solidFill>
          <a:latin typeface="Arial" charset="0"/>
        </a:defRPr>
      </a:lvl3pPr>
      <a:lvl4pPr algn="l" rtl="0" eaLnBrk="1" fontAlgn="base" hangingPunct="1">
        <a:spcBef>
          <a:spcPct val="0"/>
        </a:spcBef>
        <a:spcAft>
          <a:spcPct val="0"/>
        </a:spcAft>
        <a:defRPr b="1">
          <a:solidFill>
            <a:schemeClr val="tx1"/>
          </a:solidFill>
          <a:latin typeface="Arial" charset="0"/>
        </a:defRPr>
      </a:lvl4pPr>
      <a:lvl5pPr algn="l" rtl="0" eaLnBrk="1" fontAlgn="base" hangingPunct="1">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b="1">
          <a:solidFill>
            <a:schemeClr val="tx1"/>
          </a:solidFill>
          <a:latin typeface="Arial" charset="0"/>
        </a:defRPr>
      </a:lvl6pPr>
      <a:lvl7pPr marL="914400" algn="l" rtl="0" eaLnBrk="1" fontAlgn="base" hangingPunct="1">
        <a:spcBef>
          <a:spcPct val="0"/>
        </a:spcBef>
        <a:spcAft>
          <a:spcPct val="0"/>
        </a:spcAft>
        <a:defRPr b="1">
          <a:solidFill>
            <a:schemeClr val="tx1"/>
          </a:solidFill>
          <a:latin typeface="Arial" charset="0"/>
        </a:defRPr>
      </a:lvl7pPr>
      <a:lvl8pPr marL="1371600" algn="l" rtl="0" eaLnBrk="1" fontAlgn="base" hangingPunct="1">
        <a:spcBef>
          <a:spcPct val="0"/>
        </a:spcBef>
        <a:spcAft>
          <a:spcPct val="0"/>
        </a:spcAft>
        <a:defRPr b="1">
          <a:solidFill>
            <a:schemeClr val="tx1"/>
          </a:solidFill>
          <a:latin typeface="Arial" charset="0"/>
        </a:defRPr>
      </a:lvl8pPr>
      <a:lvl9pPr marL="1828800" algn="l" rtl="0" eaLnBrk="1" fontAlgn="base" hangingPunct="1">
        <a:spcBef>
          <a:spcPct val="0"/>
        </a:spcBef>
        <a:spcAft>
          <a:spcPct val="0"/>
        </a:spcAft>
        <a:defRPr b="1">
          <a:solidFill>
            <a:schemeClr val="tx1"/>
          </a:solidFill>
          <a:latin typeface="Arial" charset="0"/>
        </a:defRPr>
      </a:lvl9pPr>
    </p:titleStyle>
    <p:bodyStyle>
      <a:lvl1pPr algn="l" rtl="0" eaLnBrk="1" fontAlgn="base" hangingPunct="1">
        <a:spcBef>
          <a:spcPct val="10000"/>
        </a:spcBef>
        <a:spcAft>
          <a:spcPts val="600"/>
        </a:spcAft>
        <a:defRPr sz="1000" b="1">
          <a:solidFill>
            <a:schemeClr val="accent3"/>
          </a:solidFill>
          <a:latin typeface="+mn-lt"/>
          <a:ea typeface="+mn-ea"/>
          <a:cs typeface="+mn-cs"/>
        </a:defRPr>
      </a:lvl1pPr>
      <a:lvl2pPr marL="1588" algn="l" rtl="0" eaLnBrk="1" fontAlgn="base" hangingPunct="1">
        <a:spcBef>
          <a:spcPct val="10000"/>
        </a:spcBef>
        <a:spcAft>
          <a:spcPct val="10000"/>
        </a:spcAft>
        <a:defRPr sz="900">
          <a:solidFill>
            <a:schemeClr val="tx1"/>
          </a:solidFill>
          <a:latin typeface="+mn-lt"/>
        </a:defRPr>
      </a:lvl2pPr>
      <a:lvl3pPr marL="180975" indent="-177800" algn="l" rtl="0" eaLnBrk="1" fontAlgn="base" hangingPunct="1">
        <a:spcBef>
          <a:spcPct val="10000"/>
        </a:spcBef>
        <a:spcAft>
          <a:spcPct val="10000"/>
        </a:spcAft>
        <a:buClr>
          <a:schemeClr val="accent3"/>
        </a:buClr>
        <a:buFont typeface="Wingdings" pitchFamily="2" charset="2"/>
        <a:buChar char="§"/>
        <a:defRPr sz="900">
          <a:solidFill>
            <a:schemeClr val="tx1"/>
          </a:solidFill>
          <a:latin typeface="+mn-lt"/>
        </a:defRPr>
      </a:lvl3pPr>
      <a:lvl4pPr marL="360363" indent="-177800" algn="l" rtl="0" eaLnBrk="1" fontAlgn="base" hangingPunct="1">
        <a:spcBef>
          <a:spcPct val="10000"/>
        </a:spcBef>
        <a:spcAft>
          <a:spcPct val="10000"/>
        </a:spcAft>
        <a:buClr>
          <a:srgbClr val="6E838C"/>
        </a:buClr>
        <a:buFont typeface="Arial" pitchFamily="34" charset="0"/>
        <a:buChar char="−"/>
        <a:defRPr sz="900">
          <a:solidFill>
            <a:schemeClr val="tx1"/>
          </a:solidFill>
          <a:latin typeface="+mn-lt"/>
        </a:defRPr>
      </a:lvl4pPr>
      <a:lvl5pPr marL="539750" indent="-177800" algn="l" rtl="0" eaLnBrk="1" fontAlgn="base" hangingPunct="1">
        <a:spcBef>
          <a:spcPct val="10000"/>
        </a:spcBef>
        <a:spcAft>
          <a:spcPct val="10000"/>
        </a:spcAft>
        <a:buClr>
          <a:srgbClr val="6E838C"/>
        </a:buClr>
        <a:buFont typeface="Arial" pitchFamily="34" charset="0"/>
        <a:buChar char="•"/>
        <a:defRPr sz="9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hyperlink" Target="http://www.abnamro.com/evotin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abnamro.com/evotin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abnamro.com/evoting" TargetMode="External"/><Relationship Id="rId2" Type="http://schemas.openxmlformats.org/officeDocument/2006/relationships/hyperlink" Target="http://www.asml.com/agm2020"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www.abnamro.com/evotin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11201" y="3078533"/>
            <a:ext cx="5059175" cy="1793717"/>
          </a:xfrm>
        </p:spPr>
        <p:txBody>
          <a:bodyPr/>
          <a:lstStyle/>
          <a:p>
            <a:pPr>
              <a:spcBef>
                <a:spcPts val="600"/>
              </a:spcBef>
            </a:pPr>
            <a:r>
              <a:rPr lang="en-GB" dirty="0"/>
              <a:t>Hybrid General Meeting</a:t>
            </a:r>
            <a:br>
              <a:rPr lang="en-GB" dirty="0"/>
            </a:br>
            <a:r>
              <a:rPr lang="en-GB" sz="2400" dirty="0"/>
              <a:t>Manual and</a:t>
            </a:r>
            <a:br>
              <a:rPr lang="en-GB" sz="2400" dirty="0"/>
            </a:br>
            <a:r>
              <a:rPr lang="en-GB" sz="2400" dirty="0"/>
              <a:t>Frequently Asked Questions</a:t>
            </a:r>
            <a:endParaRPr lang="en-US" sz="2400" dirty="0"/>
          </a:p>
        </p:txBody>
      </p:sp>
      <p:sp>
        <p:nvSpPr>
          <p:cNvPr id="12" name="Subtitle 11"/>
          <p:cNvSpPr>
            <a:spLocks noGrp="1"/>
          </p:cNvSpPr>
          <p:nvPr>
            <p:ph type="subTitle" idx="1"/>
          </p:nvPr>
        </p:nvSpPr>
        <p:spPr/>
        <p:txBody>
          <a:bodyPr/>
          <a:lstStyle/>
          <a:p>
            <a:r>
              <a:rPr lang="en-US" dirty="0"/>
              <a:t>ASML Holding N.V.</a:t>
            </a:r>
          </a:p>
        </p:txBody>
      </p:sp>
      <p:sp>
        <p:nvSpPr>
          <p:cNvPr id="2" name="Text Placeholder 1"/>
          <p:cNvSpPr>
            <a:spLocks noGrp="1"/>
          </p:cNvSpPr>
          <p:nvPr>
            <p:ph type="body" sz="quarter" idx="11"/>
          </p:nvPr>
        </p:nvSpPr>
        <p:spPr/>
        <p:txBody>
          <a:bodyPr/>
          <a:lstStyle/>
          <a:p>
            <a:r>
              <a:rPr lang="en-US" b="1" dirty="0"/>
              <a:t>25 March 2020</a:t>
            </a:r>
          </a:p>
        </p:txBody>
      </p:sp>
      <p:pic>
        <p:nvPicPr>
          <p:cNvPr id="5" name="Picture 2" descr="Afbeeldingsresultaat voor asml logo">
            <a:extLst>
              <a:ext uri="{FF2B5EF4-FFF2-40B4-BE49-F238E27FC236}">
                <a16:creationId xmlns:a16="http://schemas.microsoft.com/office/drawing/2014/main" id="{B5F7D167-1150-4D25-9993-34001C4BA3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436" b="34183"/>
          <a:stretch/>
        </p:blipFill>
        <p:spPr bwMode="auto">
          <a:xfrm>
            <a:off x="278296" y="242588"/>
            <a:ext cx="1687415" cy="5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0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procedures at the day of the meeting</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6159640" y="2415984"/>
            <a:ext cx="1673107" cy="738664"/>
          </a:xfrm>
          <a:prstGeom prst="rect">
            <a:avLst/>
          </a:prstGeom>
          <a:noFill/>
        </p:spPr>
        <p:txBody>
          <a:bodyPr wrap="square" rtlCol="0">
            <a:spAutoFit/>
          </a:bodyPr>
          <a:lstStyle/>
          <a:p>
            <a:r>
              <a:rPr lang="en-GB" dirty="0">
                <a:solidFill>
                  <a:srgbClr val="009286"/>
                </a:solidFill>
                <a:latin typeface="+mn-lt"/>
              </a:rPr>
              <a:t>Go to abnamro.nl/</a:t>
            </a:r>
            <a:r>
              <a:rPr lang="en-GB" dirty="0" err="1">
                <a:solidFill>
                  <a:srgbClr val="009286"/>
                </a:solidFill>
                <a:latin typeface="+mn-lt"/>
              </a:rPr>
              <a:t>evoting</a:t>
            </a:r>
            <a:endParaRPr lang="en-GB" dirty="0">
              <a:solidFill>
                <a:srgbClr val="009286"/>
              </a:solidFill>
              <a:latin typeface="+mn-lt"/>
            </a:endParaRPr>
          </a:p>
          <a:p>
            <a:r>
              <a:rPr lang="en-GB" dirty="0">
                <a:solidFill>
                  <a:srgbClr val="009286"/>
                </a:solidFill>
                <a:latin typeface="+mn-lt"/>
              </a:rPr>
              <a:t>Click here to login to the shareholder portal and click login</a:t>
            </a:r>
          </a:p>
        </p:txBody>
      </p:sp>
      <p:sp>
        <p:nvSpPr>
          <p:cNvPr id="18" name="Content Placeholder 6">
            <a:extLst>
              <a:ext uri="{FF2B5EF4-FFF2-40B4-BE49-F238E27FC236}">
                <a16:creationId xmlns:a16="http://schemas.microsoft.com/office/drawing/2014/main" id="{9B9599E5-2EDA-4CC4-9B09-8755667D3A0F}"/>
              </a:ext>
            </a:extLst>
          </p:cNvPr>
          <p:cNvSpPr txBox="1">
            <a:spLocks/>
          </p:cNvSpPr>
          <p:nvPr/>
        </p:nvSpPr>
        <p:spPr>
          <a:xfrm>
            <a:off x="1118790" y="181536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0" name="Content Placeholder 6">
            <a:extLst>
              <a:ext uri="{FF2B5EF4-FFF2-40B4-BE49-F238E27FC236}">
                <a16:creationId xmlns:a16="http://schemas.microsoft.com/office/drawing/2014/main" id="{D5D32D08-C34E-429A-AE3B-676C6D8A4026}"/>
              </a:ext>
            </a:extLst>
          </p:cNvPr>
          <p:cNvSpPr txBox="1">
            <a:spLocks/>
          </p:cNvSpPr>
          <p:nvPr/>
        </p:nvSpPr>
        <p:spPr>
          <a:xfrm>
            <a:off x="1240710" y="176202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pic>
        <p:nvPicPr>
          <p:cNvPr id="23" name="Picture 22">
            <a:extLst>
              <a:ext uri="{FF2B5EF4-FFF2-40B4-BE49-F238E27FC236}">
                <a16:creationId xmlns:a16="http://schemas.microsoft.com/office/drawing/2014/main" id="{A963EC31-574B-4CDF-99B5-E1429DA78058}"/>
              </a:ext>
            </a:extLst>
          </p:cNvPr>
          <p:cNvPicPr>
            <a:picLocks noChangeAspect="1"/>
          </p:cNvPicPr>
          <p:nvPr/>
        </p:nvPicPr>
        <p:blipFill rotWithShape="1">
          <a:blip r:embed="rId3"/>
          <a:srcRect r="14901"/>
          <a:stretch/>
        </p:blipFill>
        <p:spPr>
          <a:xfrm>
            <a:off x="1244474" y="1733268"/>
            <a:ext cx="4457209" cy="2688336"/>
          </a:xfrm>
          <a:prstGeom prst="rect">
            <a:avLst/>
          </a:prstGeom>
        </p:spPr>
      </p:pic>
      <p:graphicFrame>
        <p:nvGraphicFramePr>
          <p:cNvPr id="22" name="Table 21">
            <a:extLst>
              <a:ext uri="{FF2B5EF4-FFF2-40B4-BE49-F238E27FC236}">
                <a16:creationId xmlns:a16="http://schemas.microsoft.com/office/drawing/2014/main" id="{E6309AC1-E2D0-4BBF-BB64-AC42812913DC}"/>
              </a:ext>
            </a:extLst>
          </p:cNvPr>
          <p:cNvGraphicFramePr>
            <a:graphicFrameLocks noGrp="1"/>
          </p:cNvGraphicFramePr>
          <p:nvPr>
            <p:extLst>
              <p:ext uri="{D42A27DB-BD31-4B8C-83A1-F6EECF244321}">
                <p14:modId xmlns:p14="http://schemas.microsoft.com/office/powerpoint/2010/main" val="1842799030"/>
              </p:ext>
            </p:extLst>
          </p:nvPr>
        </p:nvGraphicFramePr>
        <p:xfrm>
          <a:off x="3352578" y="919066"/>
          <a:ext cx="4674721" cy="257810"/>
        </p:xfrm>
        <a:graphic>
          <a:graphicData uri="http://schemas.openxmlformats.org/drawingml/2006/table">
            <a:tbl>
              <a:tblPr firstRow="1" bandRow="1">
                <a:tableStyleId>{5C22544A-7EE6-4342-B048-85BDC9FD1C3A}</a:tableStyleId>
              </a:tblPr>
              <a:tblGrid>
                <a:gridCol w="4674721">
                  <a:extLst>
                    <a:ext uri="{9D8B030D-6E8A-4147-A177-3AD203B41FA5}">
                      <a16:colId xmlns:a16="http://schemas.microsoft.com/office/drawing/2014/main" val="20000"/>
                    </a:ext>
                  </a:extLst>
                </a:gridCol>
              </a:tblGrid>
              <a:tr h="196850">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sng" strike="noStrike" cap="none" normalizeH="0" baseline="0" dirty="0">
                          <a:ln>
                            <a:noFill/>
                          </a:ln>
                          <a:solidFill>
                            <a:srgbClr val="009286"/>
                          </a:solidFill>
                          <a:effectLst/>
                          <a:latin typeface="+mn-lt"/>
                        </a:rPr>
                        <a:t>Before 14:00 CET </a:t>
                      </a:r>
                      <a:r>
                        <a:rPr kumimoji="0" lang="en-GB" sz="1400" b="1" i="0" u="none" strike="noStrike" cap="none" normalizeH="0" baseline="0" dirty="0">
                          <a:ln>
                            <a:noFill/>
                          </a:ln>
                          <a:solidFill>
                            <a:srgbClr val="009286"/>
                          </a:solidFill>
                          <a:effectLst/>
                          <a:latin typeface="+mn-lt"/>
                        </a:rPr>
                        <a:t>on Wednesday 22 April 2020</a:t>
                      </a:r>
                    </a:p>
                  </a:txBody>
                  <a:tcPr marL="0" marR="0" marT="0" marB="4445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021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procedures at the day of the meeting</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0" name="Content Placeholder 6">
            <a:extLst>
              <a:ext uri="{FF2B5EF4-FFF2-40B4-BE49-F238E27FC236}">
                <a16:creationId xmlns:a16="http://schemas.microsoft.com/office/drawing/2014/main" id="{D5D32D08-C34E-429A-AE3B-676C6D8A4026}"/>
              </a:ext>
            </a:extLst>
          </p:cNvPr>
          <p:cNvSpPr txBox="1">
            <a:spLocks/>
          </p:cNvSpPr>
          <p:nvPr/>
        </p:nvSpPr>
        <p:spPr>
          <a:xfrm>
            <a:off x="1240710" y="176202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2" name="Content Placeholder 6">
            <a:extLst>
              <a:ext uri="{FF2B5EF4-FFF2-40B4-BE49-F238E27FC236}">
                <a16:creationId xmlns:a16="http://schemas.microsoft.com/office/drawing/2014/main" id="{3889326D-BF50-4208-9ADB-92406E5C4986}"/>
              </a:ext>
            </a:extLst>
          </p:cNvPr>
          <p:cNvSpPr txBox="1">
            <a:spLocks/>
          </p:cNvSpPr>
          <p:nvPr/>
        </p:nvSpPr>
        <p:spPr>
          <a:xfrm>
            <a:off x="1141650" y="174678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graphicFrame>
        <p:nvGraphicFramePr>
          <p:cNvPr id="23" name="Table 22">
            <a:extLst>
              <a:ext uri="{FF2B5EF4-FFF2-40B4-BE49-F238E27FC236}">
                <a16:creationId xmlns:a16="http://schemas.microsoft.com/office/drawing/2014/main" id="{810EE1C0-73F8-47F3-924B-BCE8F4D7A10E}"/>
              </a:ext>
            </a:extLst>
          </p:cNvPr>
          <p:cNvGraphicFramePr>
            <a:graphicFrameLocks noGrp="1"/>
          </p:cNvGraphicFramePr>
          <p:nvPr>
            <p:extLst>
              <p:ext uri="{D42A27DB-BD31-4B8C-83A1-F6EECF244321}">
                <p14:modId xmlns:p14="http://schemas.microsoft.com/office/powerpoint/2010/main" val="4113690569"/>
              </p:ext>
            </p:extLst>
          </p:nvPr>
        </p:nvGraphicFramePr>
        <p:xfrm>
          <a:off x="1278810" y="1189672"/>
          <a:ext cx="2340000" cy="19685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000" b="1" i="0" u="none" strike="noStrike" cap="none" normalizeH="0" baseline="0" dirty="0">
                          <a:ln>
                            <a:noFill/>
                          </a:ln>
                          <a:solidFill>
                            <a:srgbClr val="009286"/>
                          </a:solidFill>
                          <a:effectLst/>
                          <a:latin typeface="+mn-lt"/>
                        </a:rPr>
                        <a:t>Join the meeting in My events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5" name="Picture 14">
            <a:extLst>
              <a:ext uri="{FF2B5EF4-FFF2-40B4-BE49-F238E27FC236}">
                <a16:creationId xmlns:a16="http://schemas.microsoft.com/office/drawing/2014/main" id="{15CA7AC1-53E8-4879-AEAC-52C1D56B0288}"/>
              </a:ext>
            </a:extLst>
          </p:cNvPr>
          <p:cNvPicPr>
            <a:picLocks noChangeAspect="1"/>
          </p:cNvPicPr>
          <p:nvPr/>
        </p:nvPicPr>
        <p:blipFill>
          <a:blip r:embed="rId3"/>
          <a:stretch>
            <a:fillRect/>
          </a:stretch>
        </p:blipFill>
        <p:spPr>
          <a:xfrm>
            <a:off x="1222375" y="1493975"/>
            <a:ext cx="6968869" cy="1949334"/>
          </a:xfrm>
          <a:prstGeom prst="rect">
            <a:avLst/>
          </a:prstGeom>
        </p:spPr>
      </p:pic>
      <p:pic>
        <p:nvPicPr>
          <p:cNvPr id="3" name="Afbeelding 2">
            <a:extLst>
              <a:ext uri="{FF2B5EF4-FFF2-40B4-BE49-F238E27FC236}">
                <a16:creationId xmlns:a16="http://schemas.microsoft.com/office/drawing/2014/main" id="{F810B222-879A-4009-8613-63EFA8372EEF}"/>
              </a:ext>
            </a:extLst>
          </p:cNvPr>
          <p:cNvPicPr>
            <a:picLocks noChangeAspect="1"/>
          </p:cNvPicPr>
          <p:nvPr/>
        </p:nvPicPr>
        <p:blipFill>
          <a:blip r:embed="rId4"/>
          <a:stretch>
            <a:fillRect/>
          </a:stretch>
        </p:blipFill>
        <p:spPr>
          <a:xfrm>
            <a:off x="1374774" y="2613096"/>
            <a:ext cx="4438829" cy="396804"/>
          </a:xfrm>
          <a:prstGeom prst="rect">
            <a:avLst/>
          </a:prstGeom>
        </p:spPr>
      </p:pic>
    </p:spTree>
    <p:extLst>
      <p:ext uri="{BB962C8B-B14F-4D97-AF65-F5344CB8AC3E}">
        <p14:creationId xmlns:p14="http://schemas.microsoft.com/office/powerpoint/2010/main" val="210950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procedures at the day of the meeting</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6801683" y="2001423"/>
            <a:ext cx="1673107" cy="553998"/>
          </a:xfrm>
          <a:prstGeom prst="rect">
            <a:avLst/>
          </a:prstGeom>
          <a:noFill/>
        </p:spPr>
        <p:txBody>
          <a:bodyPr wrap="square" rtlCol="0">
            <a:spAutoFit/>
          </a:bodyPr>
          <a:lstStyle/>
          <a:p>
            <a:r>
              <a:rPr lang="en-GB" dirty="0">
                <a:solidFill>
                  <a:srgbClr val="009286"/>
                </a:solidFill>
                <a:latin typeface="+mn-lt"/>
              </a:rPr>
              <a:t>Key in the one-time-passcode as received on your mobile phone</a:t>
            </a:r>
          </a:p>
        </p:txBody>
      </p:sp>
      <p:sp>
        <p:nvSpPr>
          <p:cNvPr id="18" name="Content Placeholder 6">
            <a:extLst>
              <a:ext uri="{FF2B5EF4-FFF2-40B4-BE49-F238E27FC236}">
                <a16:creationId xmlns:a16="http://schemas.microsoft.com/office/drawing/2014/main" id="{9B9599E5-2EDA-4CC4-9B09-8755667D3A0F}"/>
              </a:ext>
            </a:extLst>
          </p:cNvPr>
          <p:cNvSpPr txBox="1">
            <a:spLocks/>
          </p:cNvSpPr>
          <p:nvPr/>
        </p:nvSpPr>
        <p:spPr>
          <a:xfrm>
            <a:off x="1118790" y="181536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0" name="Content Placeholder 6">
            <a:extLst>
              <a:ext uri="{FF2B5EF4-FFF2-40B4-BE49-F238E27FC236}">
                <a16:creationId xmlns:a16="http://schemas.microsoft.com/office/drawing/2014/main" id="{D5D32D08-C34E-429A-AE3B-676C6D8A4026}"/>
              </a:ext>
            </a:extLst>
          </p:cNvPr>
          <p:cNvSpPr txBox="1">
            <a:spLocks/>
          </p:cNvSpPr>
          <p:nvPr/>
        </p:nvSpPr>
        <p:spPr>
          <a:xfrm>
            <a:off x="1240710" y="176202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2" name="Content Placeholder 6">
            <a:extLst>
              <a:ext uri="{FF2B5EF4-FFF2-40B4-BE49-F238E27FC236}">
                <a16:creationId xmlns:a16="http://schemas.microsoft.com/office/drawing/2014/main" id="{6C8C60B1-E850-4D4E-B5FE-B9608682EC8E}"/>
              </a:ext>
            </a:extLst>
          </p:cNvPr>
          <p:cNvSpPr txBox="1">
            <a:spLocks/>
          </p:cNvSpPr>
          <p:nvPr/>
        </p:nvSpPr>
        <p:spPr>
          <a:xfrm>
            <a:off x="1179750" y="173154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pic>
        <p:nvPicPr>
          <p:cNvPr id="3" name="Picture 2">
            <a:extLst>
              <a:ext uri="{FF2B5EF4-FFF2-40B4-BE49-F238E27FC236}">
                <a16:creationId xmlns:a16="http://schemas.microsoft.com/office/drawing/2014/main" id="{FDA0B5F2-C4CB-4F8D-95DE-D0D916BEA976}"/>
              </a:ext>
            </a:extLst>
          </p:cNvPr>
          <p:cNvPicPr>
            <a:picLocks noChangeAspect="1"/>
          </p:cNvPicPr>
          <p:nvPr/>
        </p:nvPicPr>
        <p:blipFill>
          <a:blip r:embed="rId3"/>
          <a:stretch>
            <a:fillRect/>
          </a:stretch>
        </p:blipFill>
        <p:spPr>
          <a:xfrm>
            <a:off x="1222375" y="1738313"/>
            <a:ext cx="5224752" cy="3222909"/>
          </a:xfrm>
          <a:prstGeom prst="rect">
            <a:avLst/>
          </a:prstGeom>
        </p:spPr>
      </p:pic>
      <p:pic>
        <p:nvPicPr>
          <p:cNvPr id="12" name="Afbeelding 11">
            <a:extLst>
              <a:ext uri="{FF2B5EF4-FFF2-40B4-BE49-F238E27FC236}">
                <a16:creationId xmlns:a16="http://schemas.microsoft.com/office/drawing/2014/main" id="{0CFAC6EE-698F-4A4D-8151-7760F6084D43}"/>
              </a:ext>
            </a:extLst>
          </p:cNvPr>
          <p:cNvPicPr>
            <a:picLocks noChangeAspect="1"/>
          </p:cNvPicPr>
          <p:nvPr/>
        </p:nvPicPr>
        <p:blipFill rotWithShape="1">
          <a:blip r:embed="rId4"/>
          <a:srcRect r="51085"/>
          <a:stretch/>
        </p:blipFill>
        <p:spPr>
          <a:xfrm>
            <a:off x="1345070" y="2743868"/>
            <a:ext cx="2327769" cy="425412"/>
          </a:xfrm>
          <a:prstGeom prst="rect">
            <a:avLst/>
          </a:prstGeom>
        </p:spPr>
      </p:pic>
    </p:spTree>
    <p:extLst>
      <p:ext uri="{BB962C8B-B14F-4D97-AF65-F5344CB8AC3E}">
        <p14:creationId xmlns:p14="http://schemas.microsoft.com/office/powerpoint/2010/main" val="51829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procedures at the day of the meeting</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6159640" y="2415984"/>
            <a:ext cx="1673107" cy="707886"/>
          </a:xfrm>
          <a:prstGeom prst="rect">
            <a:avLst/>
          </a:prstGeom>
          <a:noFill/>
        </p:spPr>
        <p:txBody>
          <a:bodyPr wrap="square" rtlCol="0">
            <a:spAutoFit/>
          </a:bodyPr>
          <a:lstStyle/>
          <a:p>
            <a:r>
              <a:rPr lang="en-GB" dirty="0">
                <a:solidFill>
                  <a:srgbClr val="009286"/>
                </a:solidFill>
                <a:latin typeface="+mn-lt"/>
              </a:rPr>
              <a:t>Successful one-time-passcode validation, notification will be shown. Please accept to proceed</a:t>
            </a:r>
          </a:p>
        </p:txBody>
      </p:sp>
      <p:sp>
        <p:nvSpPr>
          <p:cNvPr id="18" name="Content Placeholder 6">
            <a:extLst>
              <a:ext uri="{FF2B5EF4-FFF2-40B4-BE49-F238E27FC236}">
                <a16:creationId xmlns:a16="http://schemas.microsoft.com/office/drawing/2014/main" id="{9B9599E5-2EDA-4CC4-9B09-8755667D3A0F}"/>
              </a:ext>
            </a:extLst>
          </p:cNvPr>
          <p:cNvSpPr txBox="1">
            <a:spLocks/>
          </p:cNvSpPr>
          <p:nvPr/>
        </p:nvSpPr>
        <p:spPr>
          <a:xfrm>
            <a:off x="1118790" y="181536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0" name="Content Placeholder 6">
            <a:extLst>
              <a:ext uri="{FF2B5EF4-FFF2-40B4-BE49-F238E27FC236}">
                <a16:creationId xmlns:a16="http://schemas.microsoft.com/office/drawing/2014/main" id="{D5D32D08-C34E-429A-AE3B-676C6D8A4026}"/>
              </a:ext>
            </a:extLst>
          </p:cNvPr>
          <p:cNvSpPr txBox="1">
            <a:spLocks/>
          </p:cNvSpPr>
          <p:nvPr/>
        </p:nvSpPr>
        <p:spPr>
          <a:xfrm>
            <a:off x="1240710" y="176202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2" name="Content Placeholder 6">
            <a:extLst>
              <a:ext uri="{FF2B5EF4-FFF2-40B4-BE49-F238E27FC236}">
                <a16:creationId xmlns:a16="http://schemas.microsoft.com/office/drawing/2014/main" id="{6C8C60B1-E850-4D4E-B5FE-B9608682EC8E}"/>
              </a:ext>
            </a:extLst>
          </p:cNvPr>
          <p:cNvSpPr txBox="1">
            <a:spLocks/>
          </p:cNvSpPr>
          <p:nvPr/>
        </p:nvSpPr>
        <p:spPr>
          <a:xfrm>
            <a:off x="1179750" y="173154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3" name="Content Placeholder 6">
            <a:extLst>
              <a:ext uri="{FF2B5EF4-FFF2-40B4-BE49-F238E27FC236}">
                <a16:creationId xmlns:a16="http://schemas.microsoft.com/office/drawing/2014/main" id="{78CF9E73-C970-4978-85B9-09D5867DE476}"/>
              </a:ext>
            </a:extLst>
          </p:cNvPr>
          <p:cNvSpPr txBox="1">
            <a:spLocks/>
          </p:cNvSpPr>
          <p:nvPr/>
        </p:nvSpPr>
        <p:spPr>
          <a:xfrm>
            <a:off x="121023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pic>
        <p:nvPicPr>
          <p:cNvPr id="3" name="Picture 2">
            <a:extLst>
              <a:ext uri="{FF2B5EF4-FFF2-40B4-BE49-F238E27FC236}">
                <a16:creationId xmlns:a16="http://schemas.microsoft.com/office/drawing/2014/main" id="{2A54CEEF-A443-4E69-9125-302A0EE4D9C2}"/>
              </a:ext>
            </a:extLst>
          </p:cNvPr>
          <p:cNvPicPr>
            <a:picLocks noChangeAspect="1"/>
          </p:cNvPicPr>
          <p:nvPr/>
        </p:nvPicPr>
        <p:blipFill>
          <a:blip r:embed="rId3"/>
          <a:stretch>
            <a:fillRect/>
          </a:stretch>
        </p:blipFill>
        <p:spPr>
          <a:xfrm>
            <a:off x="1185756" y="1836738"/>
            <a:ext cx="4367212" cy="2757487"/>
          </a:xfrm>
          <a:prstGeom prst="rect">
            <a:avLst/>
          </a:prstGeom>
        </p:spPr>
      </p:pic>
      <p:pic>
        <p:nvPicPr>
          <p:cNvPr id="24" name="Afbeelding 23">
            <a:extLst>
              <a:ext uri="{FF2B5EF4-FFF2-40B4-BE49-F238E27FC236}">
                <a16:creationId xmlns:a16="http://schemas.microsoft.com/office/drawing/2014/main" id="{378145EF-B806-46EA-BBB0-CD09EE7FBA61}"/>
              </a:ext>
            </a:extLst>
          </p:cNvPr>
          <p:cNvPicPr>
            <a:picLocks noChangeAspect="1"/>
          </p:cNvPicPr>
          <p:nvPr/>
        </p:nvPicPr>
        <p:blipFill>
          <a:blip r:embed="rId4"/>
          <a:stretch>
            <a:fillRect/>
          </a:stretch>
        </p:blipFill>
        <p:spPr>
          <a:xfrm>
            <a:off x="1364429" y="2676195"/>
            <a:ext cx="1774378" cy="447675"/>
          </a:xfrm>
          <a:prstGeom prst="rect">
            <a:avLst/>
          </a:prstGeom>
        </p:spPr>
      </p:pic>
      <p:pic>
        <p:nvPicPr>
          <p:cNvPr id="25" name="Picture 11">
            <a:extLst>
              <a:ext uri="{FF2B5EF4-FFF2-40B4-BE49-F238E27FC236}">
                <a16:creationId xmlns:a16="http://schemas.microsoft.com/office/drawing/2014/main" id="{C6474EB0-2B94-4D38-8D0E-2FC5077E87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4775" y="2827878"/>
            <a:ext cx="708675" cy="199868"/>
          </a:xfrm>
          <a:prstGeom prst="rect">
            <a:avLst/>
          </a:prstGeom>
        </p:spPr>
      </p:pic>
    </p:spTree>
    <p:extLst>
      <p:ext uri="{BB962C8B-B14F-4D97-AF65-F5344CB8AC3E}">
        <p14:creationId xmlns:p14="http://schemas.microsoft.com/office/powerpoint/2010/main" val="54013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procedures at the day of the meeting</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7661038" y="2169970"/>
            <a:ext cx="1673107" cy="400110"/>
          </a:xfrm>
          <a:prstGeom prst="rect">
            <a:avLst/>
          </a:prstGeom>
          <a:noFill/>
        </p:spPr>
        <p:txBody>
          <a:bodyPr wrap="square" rtlCol="0">
            <a:spAutoFit/>
          </a:bodyPr>
          <a:lstStyle/>
          <a:p>
            <a:r>
              <a:rPr lang="en-GB" dirty="0">
                <a:solidFill>
                  <a:srgbClr val="009286"/>
                </a:solidFill>
                <a:latin typeface="+mn-lt"/>
              </a:rPr>
              <a:t>Successfully navigated to LUMI portal</a:t>
            </a:r>
          </a:p>
        </p:txBody>
      </p:sp>
      <p:sp>
        <p:nvSpPr>
          <p:cNvPr id="18" name="Content Placeholder 6">
            <a:extLst>
              <a:ext uri="{FF2B5EF4-FFF2-40B4-BE49-F238E27FC236}">
                <a16:creationId xmlns:a16="http://schemas.microsoft.com/office/drawing/2014/main" id="{9B9599E5-2EDA-4CC4-9B09-8755667D3A0F}"/>
              </a:ext>
            </a:extLst>
          </p:cNvPr>
          <p:cNvSpPr txBox="1">
            <a:spLocks/>
          </p:cNvSpPr>
          <p:nvPr/>
        </p:nvSpPr>
        <p:spPr>
          <a:xfrm>
            <a:off x="1118790" y="181536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0" name="Content Placeholder 6">
            <a:extLst>
              <a:ext uri="{FF2B5EF4-FFF2-40B4-BE49-F238E27FC236}">
                <a16:creationId xmlns:a16="http://schemas.microsoft.com/office/drawing/2014/main" id="{D5D32D08-C34E-429A-AE3B-676C6D8A4026}"/>
              </a:ext>
            </a:extLst>
          </p:cNvPr>
          <p:cNvSpPr txBox="1">
            <a:spLocks/>
          </p:cNvSpPr>
          <p:nvPr/>
        </p:nvSpPr>
        <p:spPr>
          <a:xfrm>
            <a:off x="1240710" y="176202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2" name="Content Placeholder 6">
            <a:extLst>
              <a:ext uri="{FF2B5EF4-FFF2-40B4-BE49-F238E27FC236}">
                <a16:creationId xmlns:a16="http://schemas.microsoft.com/office/drawing/2014/main" id="{6C8C60B1-E850-4D4E-B5FE-B9608682EC8E}"/>
              </a:ext>
            </a:extLst>
          </p:cNvPr>
          <p:cNvSpPr txBox="1">
            <a:spLocks/>
          </p:cNvSpPr>
          <p:nvPr/>
        </p:nvSpPr>
        <p:spPr>
          <a:xfrm>
            <a:off x="1179750" y="173154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3" name="Content Placeholder 6">
            <a:extLst>
              <a:ext uri="{FF2B5EF4-FFF2-40B4-BE49-F238E27FC236}">
                <a16:creationId xmlns:a16="http://schemas.microsoft.com/office/drawing/2014/main" id="{78CF9E73-C970-4978-85B9-09D5867DE476}"/>
              </a:ext>
            </a:extLst>
          </p:cNvPr>
          <p:cNvSpPr txBox="1">
            <a:spLocks/>
          </p:cNvSpPr>
          <p:nvPr/>
        </p:nvSpPr>
        <p:spPr>
          <a:xfrm>
            <a:off x="121023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pic>
        <p:nvPicPr>
          <p:cNvPr id="12" name="Picture 11">
            <a:extLst>
              <a:ext uri="{FF2B5EF4-FFF2-40B4-BE49-F238E27FC236}">
                <a16:creationId xmlns:a16="http://schemas.microsoft.com/office/drawing/2014/main" id="{DBF0100D-B950-414E-A2B4-EC5275846C5B}"/>
              </a:ext>
            </a:extLst>
          </p:cNvPr>
          <p:cNvPicPr>
            <a:picLocks noChangeAspect="1"/>
          </p:cNvPicPr>
          <p:nvPr/>
        </p:nvPicPr>
        <p:blipFill>
          <a:blip r:embed="rId3"/>
          <a:stretch>
            <a:fillRect/>
          </a:stretch>
        </p:blipFill>
        <p:spPr>
          <a:xfrm>
            <a:off x="1118790" y="1810279"/>
            <a:ext cx="6174526" cy="3019111"/>
          </a:xfrm>
          <a:prstGeom prst="rect">
            <a:avLst/>
          </a:prstGeom>
        </p:spPr>
      </p:pic>
    </p:spTree>
    <p:extLst>
      <p:ext uri="{BB962C8B-B14F-4D97-AF65-F5344CB8AC3E}">
        <p14:creationId xmlns:p14="http://schemas.microsoft.com/office/powerpoint/2010/main" val="317773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procedures at the day of the meeting</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extLst>
              <p:ext uri="{D42A27DB-BD31-4B8C-83A1-F6EECF244321}">
                <p14:modId xmlns:p14="http://schemas.microsoft.com/office/powerpoint/2010/main" val="2670407055"/>
              </p:ext>
            </p:extLst>
          </p:nvPr>
        </p:nvGraphicFramePr>
        <p:xfrm>
          <a:off x="1527175" y="1447294"/>
          <a:ext cx="2340000" cy="276225"/>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0000"/>
                    </a:ext>
                  </a:extLst>
                </a:gridCol>
              </a:tblGrid>
              <a:tr h="276225">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000" b="1" i="0" u="none" strike="noStrike" cap="none" normalizeH="0" baseline="0" dirty="0">
                          <a:ln>
                            <a:noFill/>
                          </a:ln>
                          <a:solidFill>
                            <a:srgbClr val="009286"/>
                          </a:solidFill>
                          <a:effectLst/>
                          <a:latin typeface="+mn-lt"/>
                        </a:rPr>
                        <a:t>13:30 – 14:00 CET registration open </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9359CCAC-6714-41C5-9E94-E9787CB9BEC5}"/>
              </a:ext>
            </a:extLst>
          </p:cNvPr>
          <p:cNvGraphicFramePr>
            <a:graphicFrameLocks noGrp="1"/>
          </p:cNvGraphicFramePr>
          <p:nvPr>
            <p:extLst>
              <p:ext uri="{D42A27DB-BD31-4B8C-83A1-F6EECF244321}">
                <p14:modId xmlns:p14="http://schemas.microsoft.com/office/powerpoint/2010/main" val="3915692292"/>
              </p:ext>
            </p:extLst>
          </p:nvPr>
        </p:nvGraphicFramePr>
        <p:xfrm>
          <a:off x="5340651" y="1482336"/>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09368">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000" b="1" i="0" u="none" strike="noStrike" cap="none" normalizeH="0" baseline="0" dirty="0">
                          <a:ln>
                            <a:noFill/>
                          </a:ln>
                          <a:solidFill>
                            <a:srgbClr val="009286"/>
                          </a:solidFill>
                          <a:effectLst/>
                          <a:latin typeface="+mn-lt"/>
                        </a:rPr>
                        <a:t>14:00 Follow the webcast</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2" name="Picture 11">
            <a:extLst>
              <a:ext uri="{FF2B5EF4-FFF2-40B4-BE49-F238E27FC236}">
                <a16:creationId xmlns:a16="http://schemas.microsoft.com/office/drawing/2014/main" id="{EBD08BEB-A9F9-4701-BFBD-52E1BAECD30F}"/>
              </a:ext>
            </a:extLst>
          </p:cNvPr>
          <p:cNvPicPr>
            <a:picLocks noChangeAspect="1"/>
          </p:cNvPicPr>
          <p:nvPr/>
        </p:nvPicPr>
        <p:blipFill rotWithShape="1">
          <a:blip r:embed="rId3"/>
          <a:srcRect t="5231"/>
          <a:stretch/>
        </p:blipFill>
        <p:spPr>
          <a:xfrm>
            <a:off x="1527175" y="1852753"/>
            <a:ext cx="1992494" cy="4088706"/>
          </a:xfrm>
          <a:prstGeom prst="rect">
            <a:avLst/>
          </a:prstGeom>
        </p:spPr>
      </p:pic>
      <p:sp>
        <p:nvSpPr>
          <p:cNvPr id="14" name="Rectangle 13">
            <a:extLst>
              <a:ext uri="{FF2B5EF4-FFF2-40B4-BE49-F238E27FC236}">
                <a16:creationId xmlns:a16="http://schemas.microsoft.com/office/drawing/2014/main" id="{8B47A902-CACC-43F2-8BB9-7B64266A0E66}"/>
              </a:ext>
            </a:extLst>
          </p:cNvPr>
          <p:cNvSpPr/>
          <p:nvPr/>
        </p:nvSpPr>
        <p:spPr bwMode="auto">
          <a:xfrm>
            <a:off x="2110610" y="1870509"/>
            <a:ext cx="825623" cy="196850"/>
          </a:xfrm>
          <a:prstGeom prst="rect">
            <a:avLst/>
          </a:prstGeom>
          <a:solidFill>
            <a:srgbClr val="139186"/>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9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370DA68E-6171-4DF6-9A9A-B34DA4D7A148}"/>
              </a:ext>
            </a:extLst>
          </p:cNvPr>
          <p:cNvSpPr/>
          <p:nvPr/>
        </p:nvSpPr>
        <p:spPr bwMode="auto">
          <a:xfrm>
            <a:off x="1598199" y="3069491"/>
            <a:ext cx="825623" cy="196850"/>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900" b="0" i="0" u="none" strike="noStrike" cap="none" normalizeH="0" baseline="0" dirty="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991BA291-5B75-442B-BBDF-DA992F76CEA2}"/>
              </a:ext>
            </a:extLst>
          </p:cNvPr>
          <p:cNvSpPr/>
          <p:nvPr/>
        </p:nvSpPr>
        <p:spPr bwMode="auto">
          <a:xfrm>
            <a:off x="5411516" y="3069491"/>
            <a:ext cx="825623" cy="196850"/>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900" b="0" i="0" u="none" strike="noStrike" cap="none" normalizeH="0" baseline="0" dirty="0">
              <a:ln>
                <a:noFill/>
              </a:ln>
              <a:solidFill>
                <a:schemeClr val="tx1"/>
              </a:solidFill>
              <a:effectLst/>
              <a:latin typeface="Arial" charset="0"/>
            </a:endParaRPr>
          </a:p>
        </p:txBody>
      </p:sp>
      <p:pic>
        <p:nvPicPr>
          <p:cNvPr id="26" name="Picture 2" descr="Afbeeldingsresultaat voor asml logo">
            <a:extLst>
              <a:ext uri="{FF2B5EF4-FFF2-40B4-BE49-F238E27FC236}">
                <a16:creationId xmlns:a16="http://schemas.microsoft.com/office/drawing/2014/main" id="{3B135F79-B689-4F0C-A6BF-14044581AD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36" b="34183"/>
          <a:stretch/>
        </p:blipFill>
        <p:spPr bwMode="auto">
          <a:xfrm>
            <a:off x="1527175" y="2149404"/>
            <a:ext cx="1878965" cy="60842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E58B0D92-1663-4304-ADDC-0CB25FE9F809}"/>
              </a:ext>
            </a:extLst>
          </p:cNvPr>
          <p:cNvSpPr txBox="1"/>
          <p:nvPr/>
        </p:nvSpPr>
        <p:spPr>
          <a:xfrm>
            <a:off x="1598199" y="2828739"/>
            <a:ext cx="1501140" cy="225743"/>
          </a:xfrm>
          <a:prstGeom prst="rect">
            <a:avLst/>
          </a:prstGeom>
          <a:solidFill>
            <a:schemeClr val="bg1"/>
          </a:solidFill>
        </p:spPr>
        <p:txBody>
          <a:bodyPr wrap="square" lIns="0" tIns="43200" rIns="0" bIns="43200" rtlCol="0">
            <a:spAutoFit/>
          </a:bodyPr>
          <a:lstStyle/>
          <a:p>
            <a:r>
              <a:rPr lang="nl-NL" sz="900" b="1" dirty="0">
                <a:solidFill>
                  <a:srgbClr val="000000"/>
                </a:solidFill>
              </a:rPr>
              <a:t>AGM 22 April 2020</a:t>
            </a:r>
          </a:p>
        </p:txBody>
      </p:sp>
      <p:pic>
        <p:nvPicPr>
          <p:cNvPr id="16" name="Afbeelding 15">
            <a:extLst>
              <a:ext uri="{FF2B5EF4-FFF2-40B4-BE49-F238E27FC236}">
                <a16:creationId xmlns:a16="http://schemas.microsoft.com/office/drawing/2014/main" id="{8FC88BCB-9F69-4FCD-8087-22F9C065E665}"/>
              </a:ext>
            </a:extLst>
          </p:cNvPr>
          <p:cNvPicPr>
            <a:picLocks noChangeAspect="1"/>
          </p:cNvPicPr>
          <p:nvPr/>
        </p:nvPicPr>
        <p:blipFill>
          <a:blip r:embed="rId5"/>
          <a:stretch>
            <a:fillRect/>
          </a:stretch>
        </p:blipFill>
        <p:spPr>
          <a:xfrm>
            <a:off x="1582959" y="3239132"/>
            <a:ext cx="1819275" cy="200025"/>
          </a:xfrm>
          <a:prstGeom prst="rect">
            <a:avLst/>
          </a:prstGeom>
        </p:spPr>
      </p:pic>
      <p:grpSp>
        <p:nvGrpSpPr>
          <p:cNvPr id="20" name="Group 19">
            <a:extLst>
              <a:ext uri="{FF2B5EF4-FFF2-40B4-BE49-F238E27FC236}">
                <a16:creationId xmlns:a16="http://schemas.microsoft.com/office/drawing/2014/main" id="{1FAF088A-051E-4976-9816-1AF029AD5ECF}"/>
              </a:ext>
            </a:extLst>
          </p:cNvPr>
          <p:cNvGrpSpPr/>
          <p:nvPr/>
        </p:nvGrpSpPr>
        <p:grpSpPr>
          <a:xfrm>
            <a:off x="3918058" y="1865153"/>
            <a:ext cx="3718887" cy="4119703"/>
            <a:chOff x="3918058" y="1865153"/>
            <a:chExt cx="3718887" cy="4119703"/>
          </a:xfrm>
        </p:grpSpPr>
        <p:grpSp>
          <p:nvGrpSpPr>
            <p:cNvPr id="19" name="Group 18">
              <a:extLst>
                <a:ext uri="{FF2B5EF4-FFF2-40B4-BE49-F238E27FC236}">
                  <a16:creationId xmlns:a16="http://schemas.microsoft.com/office/drawing/2014/main" id="{FB682F78-53A0-4D2F-B840-F3A3A36F5006}"/>
                </a:ext>
              </a:extLst>
            </p:cNvPr>
            <p:cNvGrpSpPr/>
            <p:nvPr/>
          </p:nvGrpSpPr>
          <p:grpSpPr>
            <a:xfrm>
              <a:off x="3918058" y="1870509"/>
              <a:ext cx="3718887" cy="4114347"/>
              <a:chOff x="5340651" y="1870509"/>
              <a:chExt cx="3718887" cy="4114347"/>
            </a:xfrm>
          </p:grpSpPr>
          <p:pic>
            <p:nvPicPr>
              <p:cNvPr id="18" name="Picture 17">
                <a:extLst>
                  <a:ext uri="{FF2B5EF4-FFF2-40B4-BE49-F238E27FC236}">
                    <a16:creationId xmlns:a16="http://schemas.microsoft.com/office/drawing/2014/main" id="{37014831-9DB0-4B1C-9226-BB77BEF6EA13}"/>
                  </a:ext>
                </a:extLst>
              </p:cNvPr>
              <p:cNvPicPr>
                <a:picLocks noChangeAspect="1"/>
              </p:cNvPicPr>
              <p:nvPr/>
            </p:nvPicPr>
            <p:blipFill rotWithShape="1">
              <a:blip r:embed="rId6"/>
              <a:srcRect t="5195"/>
              <a:stretch/>
            </p:blipFill>
            <p:spPr>
              <a:xfrm>
                <a:off x="5340651" y="1870509"/>
                <a:ext cx="1992175" cy="4089600"/>
              </a:xfrm>
              <a:prstGeom prst="rect">
                <a:avLst/>
              </a:prstGeom>
            </p:spPr>
          </p:pic>
          <p:sp>
            <p:nvSpPr>
              <p:cNvPr id="25" name="TextBox 24">
                <a:extLst>
                  <a:ext uri="{FF2B5EF4-FFF2-40B4-BE49-F238E27FC236}">
                    <a16:creationId xmlns:a16="http://schemas.microsoft.com/office/drawing/2014/main" id="{61CBE689-7D27-4A33-BD8D-A4C6FF0FD974}"/>
                  </a:ext>
                </a:extLst>
              </p:cNvPr>
              <p:cNvSpPr txBox="1"/>
              <p:nvPr/>
            </p:nvSpPr>
            <p:spPr>
              <a:xfrm>
                <a:off x="7833850" y="4935055"/>
                <a:ext cx="1225688" cy="494366"/>
              </a:xfrm>
              <a:prstGeom prst="rect">
                <a:avLst/>
              </a:prstGeom>
              <a:noFill/>
            </p:spPr>
            <p:txBody>
              <a:bodyPr wrap="square" rtlCol="0">
                <a:spAutoFit/>
              </a:bodyPr>
              <a:lstStyle/>
              <a:p>
                <a:pPr algn="l">
                  <a:lnSpc>
                    <a:spcPts val="1500"/>
                  </a:lnSpc>
                </a:pPr>
                <a:r>
                  <a:rPr lang="en-US" dirty="0">
                    <a:solidFill>
                      <a:srgbClr val="009286"/>
                    </a:solidFill>
                    <a:latin typeface="+mn-lt"/>
                  </a:rPr>
                  <a:t>Click here</a:t>
                </a:r>
              </a:p>
              <a:p>
                <a:pPr algn="l">
                  <a:lnSpc>
                    <a:spcPts val="1500"/>
                  </a:lnSpc>
                </a:pPr>
                <a:r>
                  <a:rPr lang="en-US" dirty="0">
                    <a:solidFill>
                      <a:srgbClr val="009286"/>
                    </a:solidFill>
                    <a:latin typeface="+mn-lt"/>
                  </a:rPr>
                  <a:t>for webcast</a:t>
                </a:r>
                <a:endParaRPr lang="x-none" dirty="0" err="1">
                  <a:solidFill>
                    <a:srgbClr val="009286"/>
                  </a:solidFill>
                  <a:latin typeface="+mn-lt"/>
                </a:endParaRPr>
              </a:p>
            </p:txBody>
          </p:sp>
          <p:pic>
            <p:nvPicPr>
              <p:cNvPr id="27" name="Picture 2" descr="Afbeeldingsresultaat voor asml logo">
                <a:extLst>
                  <a:ext uri="{FF2B5EF4-FFF2-40B4-BE49-F238E27FC236}">
                    <a16:creationId xmlns:a16="http://schemas.microsoft.com/office/drawing/2014/main" id="{BEF4C1B9-1060-4D65-BD9A-F5B959CA09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36" b="34183"/>
              <a:stretch/>
            </p:blipFill>
            <p:spPr bwMode="auto">
              <a:xfrm>
                <a:off x="5340651" y="2105400"/>
                <a:ext cx="1878965" cy="608427"/>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a:extLst>
                  <a:ext uri="{FF2B5EF4-FFF2-40B4-BE49-F238E27FC236}">
                    <a16:creationId xmlns:a16="http://schemas.microsoft.com/office/drawing/2014/main" id="{C6415FA7-4527-4E28-9A50-140B2D1D1D56}"/>
                  </a:ext>
                </a:extLst>
              </p:cNvPr>
              <p:cNvSpPr txBox="1"/>
              <p:nvPr/>
            </p:nvSpPr>
            <p:spPr>
              <a:xfrm>
                <a:off x="5411516" y="2844580"/>
                <a:ext cx="1501140" cy="225743"/>
              </a:xfrm>
              <a:prstGeom prst="rect">
                <a:avLst/>
              </a:prstGeom>
              <a:solidFill>
                <a:schemeClr val="bg1"/>
              </a:solidFill>
            </p:spPr>
            <p:txBody>
              <a:bodyPr wrap="square" lIns="0" tIns="43200" rIns="0" bIns="43200" rtlCol="0">
                <a:spAutoFit/>
              </a:bodyPr>
              <a:lstStyle/>
              <a:p>
                <a:r>
                  <a:rPr lang="nl-NL" sz="900" b="1" dirty="0">
                    <a:solidFill>
                      <a:srgbClr val="000000"/>
                    </a:solidFill>
                  </a:rPr>
                  <a:t>AGM 22 April 2020</a:t>
                </a:r>
              </a:p>
            </p:txBody>
          </p:sp>
          <p:pic>
            <p:nvPicPr>
              <p:cNvPr id="15" name="Afbeelding 14">
                <a:extLst>
                  <a:ext uri="{FF2B5EF4-FFF2-40B4-BE49-F238E27FC236}">
                    <a16:creationId xmlns:a16="http://schemas.microsoft.com/office/drawing/2014/main" id="{6C4235AB-D77A-4556-8F5A-C7F2F7B6EEF4}"/>
                  </a:ext>
                </a:extLst>
              </p:cNvPr>
              <p:cNvPicPr>
                <a:picLocks noChangeAspect="1"/>
              </p:cNvPicPr>
              <p:nvPr/>
            </p:nvPicPr>
            <p:blipFill>
              <a:blip r:embed="rId5"/>
              <a:stretch>
                <a:fillRect/>
              </a:stretch>
            </p:blipFill>
            <p:spPr>
              <a:xfrm>
                <a:off x="5411516" y="3244147"/>
                <a:ext cx="1819275" cy="200025"/>
              </a:xfrm>
              <a:prstGeom prst="rect">
                <a:avLst/>
              </a:prstGeom>
            </p:spPr>
          </p:pic>
          <p:pic>
            <p:nvPicPr>
              <p:cNvPr id="32" name="Picture 31">
                <a:extLst>
                  <a:ext uri="{FF2B5EF4-FFF2-40B4-BE49-F238E27FC236}">
                    <a16:creationId xmlns:a16="http://schemas.microsoft.com/office/drawing/2014/main" id="{0CAFD4BE-58DF-43D6-96B0-83A1FEDEB4FD}"/>
                  </a:ext>
                </a:extLst>
              </p:cNvPr>
              <p:cNvPicPr>
                <a:picLocks noChangeAspect="1"/>
              </p:cNvPicPr>
              <p:nvPr/>
            </p:nvPicPr>
            <p:blipFill rotWithShape="1">
              <a:blip r:embed="rId7"/>
              <a:srcRect t="88974"/>
              <a:stretch/>
            </p:blipFill>
            <p:spPr>
              <a:xfrm>
                <a:off x="5340651" y="5502386"/>
                <a:ext cx="2020892" cy="482470"/>
              </a:xfrm>
              <a:prstGeom prst="rect">
                <a:avLst/>
              </a:prstGeom>
              <a:ln w="6350">
                <a:solidFill>
                  <a:schemeClr val="tx1"/>
                </a:solidFill>
              </a:ln>
            </p:spPr>
          </p:pic>
          <p:sp>
            <p:nvSpPr>
              <p:cNvPr id="30" name="Oval 29">
                <a:extLst>
                  <a:ext uri="{FF2B5EF4-FFF2-40B4-BE49-F238E27FC236}">
                    <a16:creationId xmlns:a16="http://schemas.microsoft.com/office/drawing/2014/main" id="{ED3928FD-04D3-4F89-A19D-0A408C602205}"/>
                  </a:ext>
                </a:extLst>
              </p:cNvPr>
              <p:cNvSpPr/>
              <p:nvPr/>
            </p:nvSpPr>
            <p:spPr>
              <a:xfrm>
                <a:off x="6990283" y="5233185"/>
                <a:ext cx="371260" cy="371260"/>
              </a:xfrm>
              <a:prstGeom prst="ellipse">
                <a:avLst/>
              </a:prstGeom>
              <a:noFill/>
              <a:ln w="28575">
                <a:solidFill>
                  <a:srgbClr val="009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24" name="Straight Connector 23">
                <a:extLst>
                  <a:ext uri="{FF2B5EF4-FFF2-40B4-BE49-F238E27FC236}">
                    <a16:creationId xmlns:a16="http://schemas.microsoft.com/office/drawing/2014/main" id="{2E373573-974D-49F5-8157-EF2539EE2725}"/>
                  </a:ext>
                </a:extLst>
              </p:cNvPr>
              <p:cNvCxnSpPr>
                <a:cxnSpLocks/>
              </p:cNvCxnSpPr>
              <p:nvPr/>
            </p:nvCxnSpPr>
            <p:spPr>
              <a:xfrm flipV="1">
                <a:off x="7371125" y="5253106"/>
                <a:ext cx="526677" cy="105317"/>
              </a:xfrm>
              <a:prstGeom prst="line">
                <a:avLst/>
              </a:prstGeom>
              <a:ln w="28575">
                <a:solidFill>
                  <a:srgbClr val="009286"/>
                </a:solidFill>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D71B43C6-8D00-4317-A446-7EB9D941C414}"/>
                </a:ext>
              </a:extLst>
            </p:cNvPr>
            <p:cNvSpPr/>
            <p:nvPr/>
          </p:nvSpPr>
          <p:spPr bwMode="auto">
            <a:xfrm>
              <a:off x="4511226" y="1865153"/>
              <a:ext cx="825623" cy="196850"/>
            </a:xfrm>
            <a:prstGeom prst="rect">
              <a:avLst/>
            </a:prstGeom>
            <a:solidFill>
              <a:srgbClr val="139186"/>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900" b="0" i="0" u="none" strike="noStrike" cap="none" normalizeH="0" baseline="0" dirty="0">
                <a:ln>
                  <a:noFill/>
                </a:ln>
                <a:solidFill>
                  <a:schemeClr val="tx1"/>
                </a:solidFill>
                <a:effectLst/>
                <a:latin typeface="Arial" charset="0"/>
              </a:endParaRPr>
            </a:p>
          </p:txBody>
        </p:sp>
      </p:grpSp>
      <p:grpSp>
        <p:nvGrpSpPr>
          <p:cNvPr id="21" name="Group 20">
            <a:extLst>
              <a:ext uri="{FF2B5EF4-FFF2-40B4-BE49-F238E27FC236}">
                <a16:creationId xmlns:a16="http://schemas.microsoft.com/office/drawing/2014/main" id="{93E3DAD4-DD8D-4B7C-A287-4C80C109DD81}"/>
              </a:ext>
            </a:extLst>
          </p:cNvPr>
          <p:cNvGrpSpPr/>
          <p:nvPr/>
        </p:nvGrpSpPr>
        <p:grpSpPr>
          <a:xfrm>
            <a:off x="6774724" y="1865153"/>
            <a:ext cx="3041558" cy="4114347"/>
            <a:chOff x="7089847" y="2149404"/>
            <a:chExt cx="3041558" cy="4114347"/>
          </a:xfrm>
        </p:grpSpPr>
        <p:grpSp>
          <p:nvGrpSpPr>
            <p:cNvPr id="41" name="Group 40">
              <a:extLst>
                <a:ext uri="{FF2B5EF4-FFF2-40B4-BE49-F238E27FC236}">
                  <a16:creationId xmlns:a16="http://schemas.microsoft.com/office/drawing/2014/main" id="{45524353-A18D-4680-9A11-6C1AF854207F}"/>
                </a:ext>
              </a:extLst>
            </p:cNvPr>
            <p:cNvGrpSpPr/>
            <p:nvPr/>
          </p:nvGrpSpPr>
          <p:grpSpPr>
            <a:xfrm>
              <a:off x="7089847" y="2149404"/>
              <a:ext cx="3041558" cy="4114347"/>
              <a:chOff x="4319985" y="1870509"/>
              <a:chExt cx="3041558" cy="4114347"/>
            </a:xfrm>
          </p:grpSpPr>
          <p:pic>
            <p:nvPicPr>
              <p:cNvPr id="43" name="Picture 42">
                <a:extLst>
                  <a:ext uri="{FF2B5EF4-FFF2-40B4-BE49-F238E27FC236}">
                    <a16:creationId xmlns:a16="http://schemas.microsoft.com/office/drawing/2014/main" id="{5E836760-8CD7-4AB7-8A6B-20BA625B524A}"/>
                  </a:ext>
                </a:extLst>
              </p:cNvPr>
              <p:cNvPicPr>
                <a:picLocks noChangeAspect="1"/>
              </p:cNvPicPr>
              <p:nvPr/>
            </p:nvPicPr>
            <p:blipFill rotWithShape="1">
              <a:blip r:embed="rId6"/>
              <a:srcRect t="5195"/>
              <a:stretch/>
            </p:blipFill>
            <p:spPr>
              <a:xfrm>
                <a:off x="5340651" y="1870509"/>
                <a:ext cx="1992175" cy="4089600"/>
              </a:xfrm>
              <a:prstGeom prst="rect">
                <a:avLst/>
              </a:prstGeom>
            </p:spPr>
          </p:pic>
          <p:sp>
            <p:nvSpPr>
              <p:cNvPr id="44" name="TextBox 43">
                <a:extLst>
                  <a:ext uri="{FF2B5EF4-FFF2-40B4-BE49-F238E27FC236}">
                    <a16:creationId xmlns:a16="http://schemas.microsoft.com/office/drawing/2014/main" id="{971FEB50-9CBF-4C37-BCB7-3813FF701CA0}"/>
                  </a:ext>
                </a:extLst>
              </p:cNvPr>
              <p:cNvSpPr txBox="1"/>
              <p:nvPr/>
            </p:nvSpPr>
            <p:spPr>
              <a:xfrm>
                <a:off x="4319985" y="3902462"/>
                <a:ext cx="1225688" cy="904415"/>
              </a:xfrm>
              <a:prstGeom prst="rect">
                <a:avLst/>
              </a:prstGeom>
              <a:noFill/>
            </p:spPr>
            <p:txBody>
              <a:bodyPr wrap="square" rtlCol="0">
                <a:spAutoFit/>
              </a:bodyPr>
              <a:lstStyle/>
              <a:p>
                <a:pPr algn="l">
                  <a:lnSpc>
                    <a:spcPts val="1500"/>
                  </a:lnSpc>
                </a:pPr>
                <a:r>
                  <a:rPr lang="en-US" dirty="0">
                    <a:solidFill>
                      <a:srgbClr val="009286"/>
                    </a:solidFill>
                    <a:latin typeface="+mn-lt"/>
                  </a:rPr>
                  <a:t>Click here</a:t>
                </a:r>
              </a:p>
              <a:p>
                <a:pPr algn="l">
                  <a:lnSpc>
                    <a:spcPts val="1500"/>
                  </a:lnSpc>
                </a:pPr>
                <a:r>
                  <a:rPr lang="en-US" dirty="0">
                    <a:solidFill>
                      <a:srgbClr val="009286"/>
                    </a:solidFill>
                    <a:latin typeface="+mn-lt"/>
                  </a:rPr>
                  <a:t>to submit your question</a:t>
                </a:r>
              </a:p>
              <a:p>
                <a:pPr algn="l">
                  <a:lnSpc>
                    <a:spcPts val="1500"/>
                  </a:lnSpc>
                </a:pPr>
                <a:endParaRPr lang="x-none" dirty="0" err="1">
                  <a:solidFill>
                    <a:srgbClr val="009286"/>
                  </a:solidFill>
                  <a:latin typeface="+mn-lt"/>
                </a:endParaRPr>
              </a:p>
            </p:txBody>
          </p:sp>
          <p:pic>
            <p:nvPicPr>
              <p:cNvPr id="47" name="Picture 2" descr="Afbeeldingsresultaat voor asml logo">
                <a:extLst>
                  <a:ext uri="{FF2B5EF4-FFF2-40B4-BE49-F238E27FC236}">
                    <a16:creationId xmlns:a16="http://schemas.microsoft.com/office/drawing/2014/main" id="{8E807964-4C1D-4B8B-83CE-6372B7E093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36" b="34183"/>
              <a:stretch/>
            </p:blipFill>
            <p:spPr bwMode="auto">
              <a:xfrm>
                <a:off x="5340651" y="2105400"/>
                <a:ext cx="1878965" cy="608427"/>
              </a:xfrm>
              <a:prstGeom prst="rect">
                <a:avLst/>
              </a:prstGeom>
              <a:noFill/>
              <a:extLst>
                <a:ext uri="{909E8E84-426E-40DD-AFC4-6F175D3DCCD1}">
                  <a14:hiddenFill xmlns:a14="http://schemas.microsoft.com/office/drawing/2010/main">
                    <a:solidFill>
                      <a:srgbClr val="FFFFFF"/>
                    </a:solidFill>
                  </a14:hiddenFill>
                </a:ext>
              </a:extLst>
            </p:spPr>
          </p:pic>
          <p:sp>
            <p:nvSpPr>
              <p:cNvPr id="48" name="Tekstvak 28">
                <a:extLst>
                  <a:ext uri="{FF2B5EF4-FFF2-40B4-BE49-F238E27FC236}">
                    <a16:creationId xmlns:a16="http://schemas.microsoft.com/office/drawing/2014/main" id="{C27B8709-EE05-4F86-A095-839EA4DEE67F}"/>
                  </a:ext>
                </a:extLst>
              </p:cNvPr>
              <p:cNvSpPr txBox="1"/>
              <p:nvPr/>
            </p:nvSpPr>
            <p:spPr>
              <a:xfrm>
                <a:off x="5411516" y="2844580"/>
                <a:ext cx="1501140" cy="225743"/>
              </a:xfrm>
              <a:prstGeom prst="rect">
                <a:avLst/>
              </a:prstGeom>
              <a:solidFill>
                <a:schemeClr val="bg1"/>
              </a:solidFill>
            </p:spPr>
            <p:txBody>
              <a:bodyPr wrap="square" lIns="0" tIns="43200" rIns="0" bIns="43200" rtlCol="0">
                <a:spAutoFit/>
              </a:bodyPr>
              <a:lstStyle/>
              <a:p>
                <a:r>
                  <a:rPr lang="nl-NL" sz="900" b="1" dirty="0">
                    <a:solidFill>
                      <a:srgbClr val="000000"/>
                    </a:solidFill>
                  </a:rPr>
                  <a:t>AGM 22 April 2020</a:t>
                </a:r>
              </a:p>
            </p:txBody>
          </p:sp>
          <p:pic>
            <p:nvPicPr>
              <p:cNvPr id="49" name="Afbeelding 14">
                <a:extLst>
                  <a:ext uri="{FF2B5EF4-FFF2-40B4-BE49-F238E27FC236}">
                    <a16:creationId xmlns:a16="http://schemas.microsoft.com/office/drawing/2014/main" id="{C51DAC14-C59C-449D-AF04-EE605CEF6A21}"/>
                  </a:ext>
                </a:extLst>
              </p:cNvPr>
              <p:cNvPicPr>
                <a:picLocks noChangeAspect="1"/>
              </p:cNvPicPr>
              <p:nvPr/>
            </p:nvPicPr>
            <p:blipFill>
              <a:blip r:embed="rId5"/>
              <a:stretch>
                <a:fillRect/>
              </a:stretch>
            </p:blipFill>
            <p:spPr>
              <a:xfrm>
                <a:off x="5411516" y="3244147"/>
                <a:ext cx="1819275" cy="200025"/>
              </a:xfrm>
              <a:prstGeom prst="rect">
                <a:avLst/>
              </a:prstGeom>
            </p:spPr>
          </p:pic>
          <p:pic>
            <p:nvPicPr>
              <p:cNvPr id="50" name="Picture 49">
                <a:extLst>
                  <a:ext uri="{FF2B5EF4-FFF2-40B4-BE49-F238E27FC236}">
                    <a16:creationId xmlns:a16="http://schemas.microsoft.com/office/drawing/2014/main" id="{476D9E7D-5980-4C82-ADDF-A2BA4E8B08CB}"/>
                  </a:ext>
                </a:extLst>
              </p:cNvPr>
              <p:cNvPicPr>
                <a:picLocks noChangeAspect="1"/>
              </p:cNvPicPr>
              <p:nvPr/>
            </p:nvPicPr>
            <p:blipFill rotWithShape="1">
              <a:blip r:embed="rId7"/>
              <a:srcRect t="88974"/>
              <a:stretch/>
            </p:blipFill>
            <p:spPr>
              <a:xfrm>
                <a:off x="5340651" y="5502386"/>
                <a:ext cx="2020892" cy="482470"/>
              </a:xfrm>
              <a:prstGeom prst="rect">
                <a:avLst/>
              </a:prstGeom>
              <a:ln w="6350">
                <a:solidFill>
                  <a:schemeClr val="tx1"/>
                </a:solidFill>
              </a:ln>
            </p:spPr>
          </p:pic>
          <p:sp>
            <p:nvSpPr>
              <p:cNvPr id="51" name="Oval 50">
                <a:extLst>
                  <a:ext uri="{FF2B5EF4-FFF2-40B4-BE49-F238E27FC236}">
                    <a16:creationId xmlns:a16="http://schemas.microsoft.com/office/drawing/2014/main" id="{64A9D4B0-D584-4661-9563-E3B282F49F34}"/>
                  </a:ext>
                </a:extLst>
              </p:cNvPr>
              <p:cNvSpPr/>
              <p:nvPr/>
            </p:nvSpPr>
            <p:spPr>
              <a:xfrm>
                <a:off x="6159272" y="5464273"/>
                <a:ext cx="371260" cy="371260"/>
              </a:xfrm>
              <a:prstGeom prst="ellipse">
                <a:avLst/>
              </a:prstGeom>
              <a:noFill/>
              <a:ln w="28575">
                <a:solidFill>
                  <a:srgbClr val="009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52" name="Straight Connector 51">
                <a:extLst>
                  <a:ext uri="{FF2B5EF4-FFF2-40B4-BE49-F238E27FC236}">
                    <a16:creationId xmlns:a16="http://schemas.microsoft.com/office/drawing/2014/main" id="{FD308A5A-20E3-4F68-8C0A-FBC75D1357F7}"/>
                  </a:ext>
                </a:extLst>
              </p:cNvPr>
              <p:cNvCxnSpPr>
                <a:cxnSpLocks/>
              </p:cNvCxnSpPr>
              <p:nvPr/>
            </p:nvCxnSpPr>
            <p:spPr>
              <a:xfrm flipH="1" flipV="1">
                <a:off x="5076771" y="4551445"/>
                <a:ext cx="1126102" cy="924683"/>
              </a:xfrm>
              <a:prstGeom prst="line">
                <a:avLst/>
              </a:prstGeom>
              <a:ln w="28575">
                <a:solidFill>
                  <a:srgbClr val="009286"/>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10EAD0A4-49A1-43C8-BE9B-5F7394E3A7BE}"/>
                </a:ext>
              </a:extLst>
            </p:cNvPr>
            <p:cNvSpPr/>
            <p:nvPr/>
          </p:nvSpPr>
          <p:spPr bwMode="auto">
            <a:xfrm>
              <a:off x="8693788" y="2168425"/>
              <a:ext cx="825623" cy="196850"/>
            </a:xfrm>
            <a:prstGeom prst="rect">
              <a:avLst/>
            </a:prstGeom>
            <a:solidFill>
              <a:srgbClr val="139186"/>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9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340998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Virtual voting procedures at the day of the meeting</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extLst>
              <p:ext uri="{D42A27DB-BD31-4B8C-83A1-F6EECF244321}">
                <p14:modId xmlns:p14="http://schemas.microsoft.com/office/powerpoint/2010/main" val="2809583687"/>
              </p:ext>
            </p:extLst>
          </p:nvPr>
        </p:nvGraphicFramePr>
        <p:xfrm>
          <a:off x="1894946" y="1433513"/>
          <a:ext cx="2340000" cy="56261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000" b="1" i="0" u="none" strike="noStrike" cap="none" normalizeH="0" baseline="0" dirty="0">
                          <a:ln>
                            <a:noFill/>
                          </a:ln>
                          <a:solidFill>
                            <a:srgbClr val="009286"/>
                          </a:solidFill>
                          <a:effectLst/>
                          <a:latin typeface="+mn-lt"/>
                        </a:rPr>
                        <a:t>14:00</a:t>
                      </a:r>
                    </a:p>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000" b="1" i="0" u="none" strike="noStrike" cap="none" normalizeH="0" baseline="0" dirty="0">
                          <a:ln>
                            <a:noFill/>
                          </a:ln>
                          <a:solidFill>
                            <a:srgbClr val="009286"/>
                          </a:solidFill>
                          <a:effectLst/>
                          <a:latin typeface="+mn-lt"/>
                        </a:rPr>
                        <a:t>Voting is open</a:t>
                      </a:r>
                    </a:p>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8" name="Rectangle 37">
            <a:extLst>
              <a:ext uri="{FF2B5EF4-FFF2-40B4-BE49-F238E27FC236}">
                <a16:creationId xmlns:a16="http://schemas.microsoft.com/office/drawing/2014/main" id="{BF7A9B7C-9DD1-4F4F-9502-8666B188DA00}"/>
              </a:ext>
            </a:extLst>
          </p:cNvPr>
          <p:cNvSpPr/>
          <p:nvPr/>
        </p:nvSpPr>
        <p:spPr>
          <a:xfrm>
            <a:off x="4981060" y="1991633"/>
            <a:ext cx="4269396" cy="296584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7" name="TextBox 46">
            <a:extLst>
              <a:ext uri="{FF2B5EF4-FFF2-40B4-BE49-F238E27FC236}">
                <a16:creationId xmlns:a16="http://schemas.microsoft.com/office/drawing/2014/main" id="{06D541F2-A405-4646-9808-CE277AA8C59A}"/>
              </a:ext>
            </a:extLst>
          </p:cNvPr>
          <p:cNvSpPr txBox="1"/>
          <p:nvPr/>
        </p:nvSpPr>
        <p:spPr>
          <a:xfrm>
            <a:off x="5064865" y="2052593"/>
            <a:ext cx="1673107" cy="923330"/>
          </a:xfrm>
          <a:prstGeom prst="rect">
            <a:avLst/>
          </a:prstGeom>
          <a:noFill/>
        </p:spPr>
        <p:txBody>
          <a:bodyPr wrap="square" rtlCol="0">
            <a:spAutoFit/>
          </a:bodyPr>
          <a:lstStyle/>
          <a:p>
            <a:r>
              <a:rPr lang="en-US" dirty="0">
                <a:solidFill>
                  <a:srgbClr val="009286"/>
                </a:solidFill>
                <a:latin typeface="+mn-lt"/>
              </a:rPr>
              <a:t>Please vote on all agenda items</a:t>
            </a:r>
          </a:p>
          <a:p>
            <a:endParaRPr lang="en-US" dirty="0">
              <a:solidFill>
                <a:srgbClr val="009286"/>
              </a:solidFill>
              <a:latin typeface="+mn-lt"/>
            </a:endParaRPr>
          </a:p>
          <a:p>
            <a:r>
              <a:rPr lang="en-US" dirty="0">
                <a:solidFill>
                  <a:srgbClr val="009286"/>
                </a:solidFill>
                <a:latin typeface="+mn-lt"/>
              </a:rPr>
              <a:t>This feature will be open during the AGM</a:t>
            </a:r>
          </a:p>
        </p:txBody>
      </p:sp>
      <p:grpSp>
        <p:nvGrpSpPr>
          <p:cNvPr id="3" name="Group 2">
            <a:extLst>
              <a:ext uri="{FF2B5EF4-FFF2-40B4-BE49-F238E27FC236}">
                <a16:creationId xmlns:a16="http://schemas.microsoft.com/office/drawing/2014/main" id="{DF0A9DC4-DC9D-4501-AE31-6722A6256A02}"/>
              </a:ext>
            </a:extLst>
          </p:cNvPr>
          <p:cNvGrpSpPr/>
          <p:nvPr/>
        </p:nvGrpSpPr>
        <p:grpSpPr>
          <a:xfrm>
            <a:off x="1374775" y="1846063"/>
            <a:ext cx="1992175" cy="4089600"/>
            <a:chOff x="1619741" y="1823441"/>
            <a:chExt cx="1992175" cy="4089600"/>
          </a:xfrm>
        </p:grpSpPr>
        <p:pic>
          <p:nvPicPr>
            <p:cNvPr id="28" name="Picture 27">
              <a:extLst>
                <a:ext uri="{FF2B5EF4-FFF2-40B4-BE49-F238E27FC236}">
                  <a16:creationId xmlns:a16="http://schemas.microsoft.com/office/drawing/2014/main" id="{618AE901-2921-46EC-B31F-1B4170CC3E33}"/>
                </a:ext>
              </a:extLst>
            </p:cNvPr>
            <p:cNvPicPr>
              <a:picLocks noChangeAspect="1"/>
            </p:cNvPicPr>
            <p:nvPr/>
          </p:nvPicPr>
          <p:blipFill rotWithShape="1">
            <a:blip r:embed="rId3"/>
            <a:srcRect t="5195"/>
            <a:stretch/>
          </p:blipFill>
          <p:spPr>
            <a:xfrm>
              <a:off x="1619741" y="1823441"/>
              <a:ext cx="1992175" cy="4089600"/>
            </a:xfrm>
            <a:prstGeom prst="rect">
              <a:avLst/>
            </a:prstGeom>
          </p:spPr>
        </p:pic>
        <p:sp>
          <p:nvSpPr>
            <p:cNvPr id="29" name="Rectangle 28">
              <a:extLst>
                <a:ext uri="{FF2B5EF4-FFF2-40B4-BE49-F238E27FC236}">
                  <a16:creationId xmlns:a16="http://schemas.microsoft.com/office/drawing/2014/main" id="{63755E6E-4C26-492E-BB64-4B4072F410D6}"/>
                </a:ext>
              </a:extLst>
            </p:cNvPr>
            <p:cNvSpPr/>
            <p:nvPr/>
          </p:nvSpPr>
          <p:spPr bwMode="auto">
            <a:xfrm>
              <a:off x="2203017" y="1823441"/>
              <a:ext cx="825623" cy="196850"/>
            </a:xfrm>
            <a:prstGeom prst="rect">
              <a:avLst/>
            </a:prstGeom>
            <a:solidFill>
              <a:srgbClr val="139186"/>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9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66F5C440-15CD-4119-A6B0-9BBCD9DDAE82}"/>
                </a:ext>
              </a:extLst>
            </p:cNvPr>
            <p:cNvSpPr/>
            <p:nvPr/>
          </p:nvSpPr>
          <p:spPr bwMode="auto">
            <a:xfrm>
              <a:off x="1690606" y="3022423"/>
              <a:ext cx="825623" cy="196850"/>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900" b="0" i="0" u="none" strike="noStrike" cap="none" normalizeH="0" baseline="0" dirty="0">
                <a:ln>
                  <a:noFill/>
                </a:ln>
                <a:solidFill>
                  <a:schemeClr val="tx1"/>
                </a:solidFill>
                <a:effectLst/>
                <a:latin typeface="Arial" charset="0"/>
              </a:endParaRPr>
            </a:p>
          </p:txBody>
        </p:sp>
      </p:grpSp>
      <p:sp>
        <p:nvSpPr>
          <p:cNvPr id="36" name="TextBox 35">
            <a:extLst>
              <a:ext uri="{FF2B5EF4-FFF2-40B4-BE49-F238E27FC236}">
                <a16:creationId xmlns:a16="http://schemas.microsoft.com/office/drawing/2014/main" id="{EB5158CD-5536-4857-85F5-DEB8DB411341}"/>
              </a:ext>
            </a:extLst>
          </p:cNvPr>
          <p:cNvSpPr txBox="1"/>
          <p:nvPr/>
        </p:nvSpPr>
        <p:spPr>
          <a:xfrm>
            <a:off x="3768812" y="4655430"/>
            <a:ext cx="977055" cy="458139"/>
          </a:xfrm>
          <a:prstGeom prst="rect">
            <a:avLst/>
          </a:prstGeom>
          <a:noFill/>
          <a:ln>
            <a:noFill/>
          </a:ln>
        </p:spPr>
        <p:txBody>
          <a:bodyPr wrap="square" rtlCol="0">
            <a:spAutoFit/>
          </a:bodyPr>
          <a:lstStyle/>
          <a:p>
            <a:pPr algn="l">
              <a:lnSpc>
                <a:spcPts val="1500"/>
              </a:lnSpc>
            </a:pPr>
            <a:r>
              <a:rPr lang="en-US" dirty="0">
                <a:solidFill>
                  <a:srgbClr val="009286"/>
                </a:solidFill>
                <a:latin typeface="+mn-lt"/>
              </a:rPr>
              <a:t>Click here</a:t>
            </a:r>
            <a:br>
              <a:rPr lang="en-US" dirty="0">
                <a:solidFill>
                  <a:srgbClr val="009286"/>
                </a:solidFill>
                <a:latin typeface="+mn-lt"/>
              </a:rPr>
            </a:br>
            <a:r>
              <a:rPr lang="en-US" dirty="0">
                <a:solidFill>
                  <a:srgbClr val="009286"/>
                </a:solidFill>
                <a:latin typeface="+mn-lt"/>
              </a:rPr>
              <a:t>to vote</a:t>
            </a:r>
            <a:endParaRPr lang="x-none" dirty="0" err="1">
              <a:solidFill>
                <a:srgbClr val="009286"/>
              </a:solidFill>
              <a:latin typeface="+mn-lt"/>
            </a:endParaRPr>
          </a:p>
        </p:txBody>
      </p:sp>
      <p:pic>
        <p:nvPicPr>
          <p:cNvPr id="14" name="Picture 13">
            <a:extLst>
              <a:ext uri="{FF2B5EF4-FFF2-40B4-BE49-F238E27FC236}">
                <a16:creationId xmlns:a16="http://schemas.microsoft.com/office/drawing/2014/main" id="{DFAE9E6F-1ECF-4F7C-99E6-E0CEDD97D01A}"/>
              </a:ext>
            </a:extLst>
          </p:cNvPr>
          <p:cNvPicPr>
            <a:picLocks noChangeAspect="1"/>
          </p:cNvPicPr>
          <p:nvPr/>
        </p:nvPicPr>
        <p:blipFill rotWithShape="1">
          <a:blip r:embed="rId4"/>
          <a:srcRect t="4985"/>
          <a:stretch/>
        </p:blipFill>
        <p:spPr>
          <a:xfrm>
            <a:off x="6737972" y="1841696"/>
            <a:ext cx="1987741" cy="4089600"/>
          </a:xfrm>
          <a:prstGeom prst="rect">
            <a:avLst/>
          </a:prstGeom>
        </p:spPr>
      </p:pic>
      <p:pic>
        <p:nvPicPr>
          <p:cNvPr id="23" name="Picture 2" descr="Afbeeldingsresultaat voor asml logo">
            <a:extLst>
              <a:ext uri="{FF2B5EF4-FFF2-40B4-BE49-F238E27FC236}">
                <a16:creationId xmlns:a16="http://schemas.microsoft.com/office/drawing/2014/main" id="{A3397068-355A-407C-9043-DC48E448C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436" b="34183"/>
          <a:stretch/>
        </p:blipFill>
        <p:spPr bwMode="auto">
          <a:xfrm>
            <a:off x="1527175" y="2149404"/>
            <a:ext cx="1878965" cy="608427"/>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3">
            <a:extLst>
              <a:ext uri="{FF2B5EF4-FFF2-40B4-BE49-F238E27FC236}">
                <a16:creationId xmlns:a16="http://schemas.microsoft.com/office/drawing/2014/main" id="{80E9A71C-3010-47C9-A978-0C4C4DA48A00}"/>
              </a:ext>
            </a:extLst>
          </p:cNvPr>
          <p:cNvSpPr txBox="1"/>
          <p:nvPr/>
        </p:nvSpPr>
        <p:spPr>
          <a:xfrm>
            <a:off x="1409344" y="2835429"/>
            <a:ext cx="1501140" cy="225743"/>
          </a:xfrm>
          <a:prstGeom prst="rect">
            <a:avLst/>
          </a:prstGeom>
          <a:solidFill>
            <a:schemeClr val="bg1"/>
          </a:solidFill>
        </p:spPr>
        <p:txBody>
          <a:bodyPr wrap="square" lIns="0" tIns="43200" rIns="0" bIns="43200" rtlCol="0">
            <a:spAutoFit/>
          </a:bodyPr>
          <a:lstStyle/>
          <a:p>
            <a:r>
              <a:rPr lang="nl-NL" sz="900" b="1" dirty="0">
                <a:solidFill>
                  <a:srgbClr val="000000"/>
                </a:solidFill>
              </a:rPr>
              <a:t>AGM 22 April 2020</a:t>
            </a:r>
          </a:p>
        </p:txBody>
      </p:sp>
      <p:sp>
        <p:nvSpPr>
          <p:cNvPr id="25" name="Rectangle 30">
            <a:extLst>
              <a:ext uri="{FF2B5EF4-FFF2-40B4-BE49-F238E27FC236}">
                <a16:creationId xmlns:a16="http://schemas.microsoft.com/office/drawing/2014/main" id="{D217E445-0EE3-4B44-A7D5-9115543F20DC}"/>
              </a:ext>
            </a:extLst>
          </p:cNvPr>
          <p:cNvSpPr/>
          <p:nvPr/>
        </p:nvSpPr>
        <p:spPr bwMode="auto">
          <a:xfrm>
            <a:off x="1335585" y="3170381"/>
            <a:ext cx="1312285" cy="254547"/>
          </a:xfrm>
          <a:prstGeom prst="rect">
            <a:avLst/>
          </a:prstGeom>
          <a:solidFill>
            <a:schemeClr val="bg1"/>
          </a:solidFill>
          <a:ln>
            <a:noFill/>
          </a:ln>
          <a:effectLst/>
        </p:spPr>
        <p:txBody>
          <a:bodyPr vert="horz" wrap="square" lIns="43200" tIns="43200" rIns="43200" bIns="432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900" b="0" i="0" u="none" strike="noStrike" cap="none" normalizeH="0" baseline="0" dirty="0">
              <a:ln>
                <a:noFill/>
              </a:ln>
              <a:solidFill>
                <a:schemeClr val="tx1"/>
              </a:solidFill>
              <a:effectLst/>
              <a:latin typeface="Arial" charset="0"/>
            </a:endParaRPr>
          </a:p>
        </p:txBody>
      </p:sp>
      <p:pic>
        <p:nvPicPr>
          <p:cNvPr id="12" name="Afbeelding 11">
            <a:extLst>
              <a:ext uri="{FF2B5EF4-FFF2-40B4-BE49-F238E27FC236}">
                <a16:creationId xmlns:a16="http://schemas.microsoft.com/office/drawing/2014/main" id="{BDA0E878-5034-4730-B009-FCC7BF2705B9}"/>
              </a:ext>
            </a:extLst>
          </p:cNvPr>
          <p:cNvPicPr>
            <a:picLocks noChangeAspect="1"/>
          </p:cNvPicPr>
          <p:nvPr/>
        </p:nvPicPr>
        <p:blipFill>
          <a:blip r:embed="rId6"/>
          <a:stretch>
            <a:fillRect/>
          </a:stretch>
        </p:blipFill>
        <p:spPr>
          <a:xfrm>
            <a:off x="6753361" y="2055114"/>
            <a:ext cx="1903935" cy="803709"/>
          </a:xfrm>
          <a:prstGeom prst="rect">
            <a:avLst/>
          </a:prstGeom>
        </p:spPr>
      </p:pic>
      <p:sp>
        <p:nvSpPr>
          <p:cNvPr id="15" name="Tekstvak 14">
            <a:extLst>
              <a:ext uri="{FF2B5EF4-FFF2-40B4-BE49-F238E27FC236}">
                <a16:creationId xmlns:a16="http://schemas.microsoft.com/office/drawing/2014/main" id="{D7C2EB58-016E-4594-A5C4-34895E66E973}"/>
              </a:ext>
            </a:extLst>
          </p:cNvPr>
          <p:cNvSpPr txBox="1"/>
          <p:nvPr/>
        </p:nvSpPr>
        <p:spPr>
          <a:xfrm>
            <a:off x="6787569" y="2109496"/>
            <a:ext cx="1903935" cy="779741"/>
          </a:xfrm>
          <a:prstGeom prst="rect">
            <a:avLst/>
          </a:prstGeom>
          <a:noFill/>
        </p:spPr>
        <p:txBody>
          <a:bodyPr wrap="square" lIns="0" tIns="43200" rIns="0" bIns="43200" rtlCol="0">
            <a:spAutoFit/>
          </a:bodyPr>
          <a:lstStyle/>
          <a:p>
            <a:r>
              <a:rPr lang="nl-NL" sz="900" b="1" dirty="0" err="1"/>
              <a:t>Proposal</a:t>
            </a:r>
            <a:r>
              <a:rPr lang="nl-NL" sz="900" b="1" dirty="0"/>
              <a:t> </a:t>
            </a:r>
            <a:r>
              <a:rPr lang="nl-NL" sz="900" b="1" dirty="0" err="1"/>
              <a:t>to</a:t>
            </a:r>
            <a:r>
              <a:rPr lang="nl-NL" sz="900" b="1" dirty="0"/>
              <a:t> </a:t>
            </a:r>
            <a:r>
              <a:rPr lang="nl-NL" sz="900" b="1" dirty="0" err="1"/>
              <a:t>reappoint</a:t>
            </a:r>
            <a:r>
              <a:rPr lang="nl-NL" sz="900" b="1" dirty="0"/>
              <a:t> Ms. A.P. Aris as member of </a:t>
            </a:r>
            <a:r>
              <a:rPr lang="nl-NL" sz="900" b="1" dirty="0" err="1"/>
              <a:t>the</a:t>
            </a:r>
            <a:r>
              <a:rPr lang="nl-NL" sz="900" b="1" dirty="0"/>
              <a:t> </a:t>
            </a:r>
            <a:r>
              <a:rPr lang="nl-NL" sz="900" b="1" dirty="0" err="1"/>
              <a:t>supervisory</a:t>
            </a:r>
            <a:r>
              <a:rPr lang="nl-NL" sz="900" b="1" dirty="0"/>
              <a:t> board/  </a:t>
            </a:r>
            <a:r>
              <a:rPr lang="nl-NL" sz="900" b="1"/>
              <a:t>Voorstel tot herbenoeming van </a:t>
            </a:r>
            <a:r>
              <a:rPr lang="nl-NL" sz="900" b="1" dirty="0"/>
              <a:t>mevrouw A.P. Aris als lid van de raad van commissarissen </a:t>
            </a:r>
          </a:p>
        </p:txBody>
      </p:sp>
      <p:pic>
        <p:nvPicPr>
          <p:cNvPr id="31" name="Picture 30">
            <a:extLst>
              <a:ext uri="{FF2B5EF4-FFF2-40B4-BE49-F238E27FC236}">
                <a16:creationId xmlns:a16="http://schemas.microsoft.com/office/drawing/2014/main" id="{75FD44AA-2133-447D-AFC8-47CDF6F8FAED}"/>
              </a:ext>
            </a:extLst>
          </p:cNvPr>
          <p:cNvPicPr>
            <a:picLocks noChangeAspect="1"/>
          </p:cNvPicPr>
          <p:nvPr/>
        </p:nvPicPr>
        <p:blipFill rotWithShape="1">
          <a:blip r:embed="rId7"/>
          <a:srcRect t="88974"/>
          <a:stretch/>
        </p:blipFill>
        <p:spPr>
          <a:xfrm>
            <a:off x="1366762" y="5471281"/>
            <a:ext cx="2020892" cy="482470"/>
          </a:xfrm>
          <a:prstGeom prst="rect">
            <a:avLst/>
          </a:prstGeom>
          <a:ln w="6350">
            <a:solidFill>
              <a:schemeClr val="tx1"/>
            </a:solidFill>
          </a:ln>
        </p:spPr>
      </p:pic>
      <p:cxnSp>
        <p:nvCxnSpPr>
          <p:cNvPr id="35" name="Straight Connector 34">
            <a:extLst>
              <a:ext uri="{FF2B5EF4-FFF2-40B4-BE49-F238E27FC236}">
                <a16:creationId xmlns:a16="http://schemas.microsoft.com/office/drawing/2014/main" id="{E1EB64CE-FD64-4E11-979D-571702D2E0B4}"/>
              </a:ext>
            </a:extLst>
          </p:cNvPr>
          <p:cNvCxnSpPr>
            <a:cxnSpLocks/>
          </p:cNvCxnSpPr>
          <p:nvPr/>
        </p:nvCxnSpPr>
        <p:spPr>
          <a:xfrm flipV="1">
            <a:off x="3176197" y="4875097"/>
            <a:ext cx="592615" cy="633867"/>
          </a:xfrm>
          <a:prstGeom prst="line">
            <a:avLst/>
          </a:prstGeom>
          <a:ln w="28575">
            <a:solidFill>
              <a:srgbClr val="009286"/>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654616B1-BEC2-40E3-B7C4-033F4CD85A08}"/>
              </a:ext>
            </a:extLst>
          </p:cNvPr>
          <p:cNvSpPr/>
          <p:nvPr/>
        </p:nvSpPr>
        <p:spPr>
          <a:xfrm>
            <a:off x="2829811" y="5454594"/>
            <a:ext cx="371260" cy="371260"/>
          </a:xfrm>
          <a:prstGeom prst="ellipse">
            <a:avLst/>
          </a:prstGeom>
          <a:noFill/>
          <a:ln w="28575">
            <a:solidFill>
              <a:srgbClr val="009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71060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2431435"/>
          </a:xfrm>
        </p:spPr>
        <p:txBody>
          <a:bodyPr/>
          <a:lstStyle/>
          <a:p>
            <a:r>
              <a:rPr lang="en-GB" b="0" dirty="0"/>
              <a:t>Q: How can I register to participate as a virtual shareholder at the ASML Hybrid Meeting?</a:t>
            </a:r>
          </a:p>
          <a:p>
            <a:r>
              <a:rPr lang="en-GB" b="0" dirty="0">
                <a:solidFill>
                  <a:srgbClr val="6E838C"/>
                </a:solidFill>
              </a:rPr>
              <a:t>A: As an ASML shareholder, you will first need to create a profile via </a:t>
            </a:r>
            <a:r>
              <a:rPr lang="en-GB" b="0" dirty="0">
                <a:solidFill>
                  <a:srgbClr val="6E838C"/>
                </a:solidFill>
                <a:hlinkClick r:id="rId2"/>
              </a:rPr>
              <a:t>www.abnamro.com/evoting</a:t>
            </a:r>
            <a:r>
              <a:rPr lang="en-GB" b="0" dirty="0">
                <a:solidFill>
                  <a:srgbClr val="6E838C"/>
                </a:solidFill>
              </a:rPr>
              <a:t> , where you are requested to provide your mobile phone number and custody account number.</a:t>
            </a:r>
          </a:p>
          <a:p>
            <a:endParaRPr lang="en-GB" dirty="0"/>
          </a:p>
          <a:p>
            <a:r>
              <a:rPr lang="en-GB" b="0" dirty="0"/>
              <a:t>Q: Where can I login to participate in the Hybrid Meeting as a virtual shareholder?</a:t>
            </a:r>
          </a:p>
          <a:p>
            <a:r>
              <a:rPr lang="en-GB" b="0" dirty="0">
                <a:solidFill>
                  <a:srgbClr val="6E838C"/>
                </a:solidFill>
              </a:rPr>
              <a:t>A: You can participate via the ABN AMRO platform and login via </a:t>
            </a:r>
            <a:r>
              <a:rPr lang="en-GB" b="0" dirty="0">
                <a:solidFill>
                  <a:srgbClr val="6E838C"/>
                </a:solidFill>
                <a:hlinkClick r:id="rId2"/>
              </a:rPr>
              <a:t>www.abnamro.com/evoting</a:t>
            </a:r>
            <a:r>
              <a:rPr lang="en-GB" b="0" dirty="0">
                <a:solidFill>
                  <a:srgbClr val="6E838C"/>
                </a:solidFill>
              </a:rPr>
              <a:t> . </a:t>
            </a:r>
          </a:p>
          <a:p>
            <a:endParaRPr lang="en-GB" b="0" dirty="0"/>
          </a:p>
          <a:p>
            <a:r>
              <a:rPr lang="en-GB" b="0" dirty="0"/>
              <a:t>Q: I don’t know my login details for the ABN AMRO platform?</a:t>
            </a:r>
          </a:p>
          <a:p>
            <a:r>
              <a:rPr lang="en-GB" b="0" dirty="0">
                <a:solidFill>
                  <a:srgbClr val="6E838C"/>
                </a:solidFill>
              </a:rPr>
              <a:t>A: You can easily request a new password via the website </a:t>
            </a:r>
            <a:r>
              <a:rPr lang="en-GB" b="0" dirty="0">
                <a:solidFill>
                  <a:srgbClr val="6E838C"/>
                </a:solidFill>
                <a:hlinkClick r:id="rId2"/>
              </a:rPr>
              <a:t>www.abnamro.com/evoting</a:t>
            </a:r>
            <a:r>
              <a:rPr lang="en-GB" b="0" dirty="0">
                <a:solidFill>
                  <a:srgbClr val="6E838C"/>
                </a:solidFill>
              </a:rPr>
              <a:t>  or  contact ABN AMRO via: corporate.broking@nl.abnamro.com. </a:t>
            </a: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registration process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1478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3508653"/>
          </a:xfrm>
        </p:spPr>
        <p:txBody>
          <a:bodyPr/>
          <a:lstStyle/>
          <a:p>
            <a:r>
              <a:rPr lang="en-GB" b="0" dirty="0"/>
              <a:t>Q: I registered myself to attend the Hybrid Meeting in person, can I also participate online in case I can’t attend the meeting physically?</a:t>
            </a:r>
          </a:p>
          <a:p>
            <a:r>
              <a:rPr lang="en-GB" b="0" dirty="0">
                <a:solidFill>
                  <a:srgbClr val="6E838C"/>
                </a:solidFill>
              </a:rPr>
              <a:t>A: Changing your attendance is possible until the Close of Registration, Wednesday 15 April 2020, 17:30 CET as stated on </a:t>
            </a:r>
            <a:r>
              <a:rPr lang="en-GB" b="0" dirty="0">
                <a:solidFill>
                  <a:srgbClr val="6E838C"/>
                </a:solidFill>
                <a:hlinkClick r:id="rId2"/>
              </a:rPr>
              <a:t>www.abnamro.com/evoting</a:t>
            </a:r>
            <a:r>
              <a:rPr lang="en-GB" b="0" dirty="0">
                <a:solidFill>
                  <a:srgbClr val="6E838C"/>
                </a:solidFill>
              </a:rPr>
              <a:t> . After the registration deadline you can’t change your attendance. </a:t>
            </a:r>
          </a:p>
          <a:p>
            <a:r>
              <a:rPr lang="en-GB" b="0" dirty="0"/>
              <a:t>Q: The ABN AMRO platform isn’t allowing me to login, what should I do?</a:t>
            </a:r>
          </a:p>
          <a:p>
            <a:r>
              <a:rPr lang="en-GB" b="0" dirty="0">
                <a:solidFill>
                  <a:srgbClr val="6E838C"/>
                </a:solidFill>
              </a:rPr>
              <a:t>A: Please contact ABN AMRO at corporate.broking@nl.abnamro.com or by telephone +31 (0)20 344 200. </a:t>
            </a:r>
          </a:p>
          <a:p>
            <a:r>
              <a:rPr lang="en-GB" b="0" dirty="0"/>
              <a:t>Q: Can I test if I can get into the virtual environment ahead of the Hybrid Meeting?</a:t>
            </a:r>
          </a:p>
          <a:p>
            <a:r>
              <a:rPr lang="en-GB" b="0" dirty="0">
                <a:solidFill>
                  <a:srgbClr val="6E838C"/>
                </a:solidFill>
              </a:rPr>
              <a:t>A: Yes, you can do so after the Close of Registration, following the guidelines on </a:t>
            </a:r>
            <a:r>
              <a:rPr lang="en-GB" b="0" dirty="0">
                <a:solidFill>
                  <a:srgbClr val="6E838C"/>
                </a:solidFill>
                <a:hlinkClick r:id="rId2"/>
              </a:rPr>
              <a:t>www.abnamro.com/evoting</a:t>
            </a:r>
            <a:r>
              <a:rPr lang="en-GB" b="0" dirty="0">
                <a:solidFill>
                  <a:srgbClr val="6E838C"/>
                </a:solidFill>
              </a:rPr>
              <a:t> . Should you face difficulties, please contact corporate.broking@nl.abnamro.com or by telephone +31 (0)20 344 200.</a:t>
            </a:r>
          </a:p>
          <a:p>
            <a:r>
              <a:rPr lang="en-GB" b="0" dirty="0"/>
              <a:t>Q: How do I know if my bank has approved my registration for the Hybrid Meeting?</a:t>
            </a:r>
          </a:p>
          <a:p>
            <a:r>
              <a:rPr lang="en-GB" b="0" dirty="0">
                <a:solidFill>
                  <a:srgbClr val="6E838C"/>
                </a:solidFill>
              </a:rPr>
              <a:t>A: You will receive a confirmation from ABN AMRO by email. This might take a few minutes. In case the confirmation lakes longer than that, please do not hesitate to contact ABN AMRO via corporate.broking@nl.abnamro.com or by telephone +31 (0)20 344 200. We advise that you already use the testing period before the day of the Hybrid Meeting to test your access to the platform.</a:t>
            </a: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registration process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1312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2954655"/>
          </a:xfrm>
        </p:spPr>
        <p:txBody>
          <a:bodyPr/>
          <a:lstStyle/>
          <a:p>
            <a:r>
              <a:rPr lang="en-GB" b="0" dirty="0"/>
              <a:t>Q: I haven’t received an email from ABN AMRO, what should I do?</a:t>
            </a:r>
          </a:p>
          <a:p>
            <a:r>
              <a:rPr lang="en-GB" b="0" dirty="0">
                <a:solidFill>
                  <a:srgbClr val="6E838C"/>
                </a:solidFill>
              </a:rPr>
              <a:t>A: Please contact ABN AMRO via corporate.broking@nl.abnamro.com or by telephone +31 (0)20 344 200. </a:t>
            </a:r>
          </a:p>
          <a:p>
            <a:r>
              <a:rPr lang="en-GB" b="0" dirty="0"/>
              <a:t>Q: I have already registered for online participation at the Hybrid Meeting, but now I would like to participate in-person or through a proxy. Is that possible?</a:t>
            </a:r>
          </a:p>
          <a:p>
            <a:r>
              <a:rPr lang="en-GB" b="0" dirty="0">
                <a:solidFill>
                  <a:srgbClr val="6E838C"/>
                </a:solidFill>
              </a:rPr>
              <a:t>A: Yes, as long as you make this change before the Close of Registration, Wednesday 15 April 2020 17:30 CET. As further specified in the convocation of the Hybrid Meeting and as stated on www.abnamro.com/evoting.</a:t>
            </a:r>
          </a:p>
          <a:p>
            <a:r>
              <a:rPr lang="en-GB" b="0" dirty="0"/>
              <a:t>Q: As of which moment can I login to the Hybrid Meeting?</a:t>
            </a:r>
          </a:p>
          <a:p>
            <a:r>
              <a:rPr lang="en-GB" b="0" dirty="0">
                <a:solidFill>
                  <a:srgbClr val="6E838C"/>
                </a:solidFill>
              </a:rPr>
              <a:t>A: You can login within a time frame of 30 minutes before the start of the Hybrid Meeting. Once you have done so you are counted as a shareholder attending the Hybrid Meeting, even if you leave before the start of or any time during the Hybrid Meeting (whether or not due to an internet connection failure).</a:t>
            </a:r>
          </a:p>
          <a:p>
            <a:endParaRPr lang="en-GB" b="0" dirty="0">
              <a:solidFill>
                <a:srgbClr val="6E838C"/>
              </a:solidFill>
            </a:endParaRP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registration process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1904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202924"/>
            <a:ext cx="7551130" cy="553998"/>
          </a:xfrm>
        </p:spPr>
        <p:txBody>
          <a:bodyPr/>
          <a:lstStyle/>
          <a:p>
            <a:r>
              <a:rPr lang="en-GB" dirty="0"/>
              <a:t>Login procedure pre Close of Registration</a:t>
            </a:r>
            <a:br>
              <a:rPr lang="en-GB" dirty="0"/>
            </a:b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987752" y="1852753"/>
            <a:ext cx="1392196"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894946" y="1433513"/>
          <a:ext cx="2340000" cy="37973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000" b="1" i="0" u="none" strike="noStrike" cap="none" normalizeH="0" baseline="0" dirty="0">
                          <a:ln>
                            <a:noFill/>
                          </a:ln>
                          <a:solidFill>
                            <a:srgbClr val="009286"/>
                          </a:solidFill>
                          <a:effectLst/>
                          <a:latin typeface="+mn-lt"/>
                        </a:rPr>
                        <a:t>Click here to login to the </a:t>
                      </a:r>
                    </a:p>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000" b="1" i="0" u="none" strike="noStrike" cap="none" normalizeH="0" baseline="0" dirty="0">
                          <a:ln>
                            <a:noFill/>
                          </a:ln>
                          <a:solidFill>
                            <a:srgbClr val="009286"/>
                          </a:solidFill>
                          <a:effectLst/>
                          <a:latin typeface="+mn-lt"/>
                        </a:rPr>
                        <a:t>shareholder portal and click  login</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9359CCAC-6714-41C5-9E94-E9787CB9BEC5}"/>
              </a:ext>
            </a:extLst>
          </p:cNvPr>
          <p:cNvGraphicFramePr>
            <a:graphicFrameLocks noGrp="1"/>
          </p:cNvGraphicFramePr>
          <p:nvPr>
            <p:extLst>
              <p:ext uri="{D42A27DB-BD31-4B8C-83A1-F6EECF244321}">
                <p14:modId xmlns:p14="http://schemas.microsoft.com/office/powerpoint/2010/main" val="2346573567"/>
              </p:ext>
            </p:extLst>
          </p:nvPr>
        </p:nvGraphicFramePr>
        <p:xfrm>
          <a:off x="5738819" y="1425046"/>
          <a:ext cx="2981847" cy="3492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000" b="1" i="0" u="none" strike="noStrike" cap="none" normalizeH="0" baseline="0" dirty="0">
                          <a:ln>
                            <a:noFill/>
                          </a:ln>
                          <a:solidFill>
                            <a:srgbClr val="009286"/>
                          </a:solidFill>
                          <a:effectLst/>
                          <a:latin typeface="+mn-lt"/>
                        </a:rPr>
                        <a:t>Select the recent meeting of ASML Holding N.V. and select “Attend meeting virtually”</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48" name="Group 47">
            <a:extLst>
              <a:ext uri="{FF2B5EF4-FFF2-40B4-BE49-F238E27FC236}">
                <a16:creationId xmlns:a16="http://schemas.microsoft.com/office/drawing/2014/main" id="{8EB3D224-F7B1-4DDD-9B1B-8FFC30094817}"/>
              </a:ext>
            </a:extLst>
          </p:cNvPr>
          <p:cNvGrpSpPr>
            <a:grpSpLocks noChangeAspect="1"/>
          </p:cNvGrpSpPr>
          <p:nvPr/>
        </p:nvGrpSpPr>
        <p:grpSpPr>
          <a:xfrm>
            <a:off x="1847321" y="1954234"/>
            <a:ext cx="2268126" cy="2157984"/>
            <a:chOff x="431523" y="1063360"/>
            <a:chExt cx="2637142" cy="2509080"/>
          </a:xfrm>
        </p:grpSpPr>
        <p:pic>
          <p:nvPicPr>
            <p:cNvPr id="51" name="Picture 50">
              <a:extLst>
                <a:ext uri="{FF2B5EF4-FFF2-40B4-BE49-F238E27FC236}">
                  <a16:creationId xmlns:a16="http://schemas.microsoft.com/office/drawing/2014/main" id="{AD0EA826-6972-4BF3-AFA7-FFCC17817121}"/>
                </a:ext>
              </a:extLst>
            </p:cNvPr>
            <p:cNvPicPr/>
            <p:nvPr/>
          </p:nvPicPr>
          <p:blipFill rotWithShape="1">
            <a:blip r:embed="rId3"/>
            <a:srcRect l="29120" t="6128" r="29381" b="83660"/>
            <a:stretch/>
          </p:blipFill>
          <p:spPr>
            <a:xfrm>
              <a:off x="431523" y="1063360"/>
              <a:ext cx="2637142" cy="315860"/>
            </a:xfrm>
            <a:prstGeom prst="rect">
              <a:avLst/>
            </a:prstGeom>
          </p:spPr>
        </p:pic>
        <p:pic>
          <p:nvPicPr>
            <p:cNvPr id="52" name="Picture 51">
              <a:extLst>
                <a:ext uri="{FF2B5EF4-FFF2-40B4-BE49-F238E27FC236}">
                  <a16:creationId xmlns:a16="http://schemas.microsoft.com/office/drawing/2014/main" id="{FAC5BF00-E045-449C-BB52-4316539C51C4}"/>
                </a:ext>
              </a:extLst>
            </p:cNvPr>
            <p:cNvPicPr/>
            <p:nvPr/>
          </p:nvPicPr>
          <p:blipFill rotWithShape="1">
            <a:blip r:embed="rId3"/>
            <a:srcRect l="29120" t="27672" r="29381"/>
            <a:stretch/>
          </p:blipFill>
          <p:spPr>
            <a:xfrm>
              <a:off x="431523" y="1335256"/>
              <a:ext cx="2637142" cy="2237184"/>
            </a:xfrm>
            <a:prstGeom prst="rect">
              <a:avLst/>
            </a:prstGeom>
          </p:spPr>
        </p:pic>
      </p:grpSp>
      <p:graphicFrame>
        <p:nvGraphicFramePr>
          <p:cNvPr id="20" name="Table 19">
            <a:extLst>
              <a:ext uri="{FF2B5EF4-FFF2-40B4-BE49-F238E27FC236}">
                <a16:creationId xmlns:a16="http://schemas.microsoft.com/office/drawing/2014/main" id="{6269E7B2-6E75-4214-A7F1-034B0F189E31}"/>
              </a:ext>
            </a:extLst>
          </p:cNvPr>
          <p:cNvGraphicFramePr>
            <a:graphicFrameLocks noGrp="1"/>
          </p:cNvGraphicFramePr>
          <p:nvPr>
            <p:extLst>
              <p:ext uri="{D42A27DB-BD31-4B8C-83A1-F6EECF244321}">
                <p14:modId xmlns:p14="http://schemas.microsoft.com/office/powerpoint/2010/main" val="3255530186"/>
              </p:ext>
            </p:extLst>
          </p:nvPr>
        </p:nvGraphicFramePr>
        <p:xfrm>
          <a:off x="3039691" y="906258"/>
          <a:ext cx="4674721" cy="257810"/>
        </p:xfrm>
        <a:graphic>
          <a:graphicData uri="http://schemas.openxmlformats.org/drawingml/2006/table">
            <a:tbl>
              <a:tblPr firstRow="1" bandRow="1">
                <a:tableStyleId>{5C22544A-7EE6-4342-B048-85BDC9FD1C3A}</a:tableStyleId>
              </a:tblPr>
              <a:tblGrid>
                <a:gridCol w="4674721">
                  <a:extLst>
                    <a:ext uri="{9D8B030D-6E8A-4147-A177-3AD203B41FA5}">
                      <a16:colId xmlns:a16="http://schemas.microsoft.com/office/drawing/2014/main" val="20000"/>
                    </a:ext>
                  </a:extLst>
                </a:gridCol>
              </a:tblGrid>
              <a:tr h="205122">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Before Wednesday 15 April 2020, 17:30 CET</a:t>
                      </a:r>
                    </a:p>
                  </a:txBody>
                  <a:tcPr marL="0" marR="0" marT="0" marB="4445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7" name="Picture 16">
            <a:extLst>
              <a:ext uri="{FF2B5EF4-FFF2-40B4-BE49-F238E27FC236}">
                <a16:creationId xmlns:a16="http://schemas.microsoft.com/office/drawing/2014/main" id="{E9755FEA-285C-4550-9491-82975BD0FDA6}"/>
              </a:ext>
            </a:extLst>
          </p:cNvPr>
          <p:cNvPicPr>
            <a:picLocks noChangeAspect="1"/>
          </p:cNvPicPr>
          <p:nvPr/>
        </p:nvPicPr>
        <p:blipFill>
          <a:blip r:embed="rId4"/>
          <a:stretch>
            <a:fillRect/>
          </a:stretch>
        </p:blipFill>
        <p:spPr>
          <a:xfrm>
            <a:off x="5689938" y="1852753"/>
            <a:ext cx="3267855" cy="2841328"/>
          </a:xfrm>
          <a:prstGeom prst="rect">
            <a:avLst/>
          </a:prstGeom>
        </p:spPr>
      </p:pic>
      <p:pic>
        <p:nvPicPr>
          <p:cNvPr id="2050" name="Picture 2" descr="Afbeeldingsresultaat voor asml logo">
            <a:extLst>
              <a:ext uri="{FF2B5EF4-FFF2-40B4-BE49-F238E27FC236}">
                <a16:creationId xmlns:a16="http://schemas.microsoft.com/office/drawing/2014/main" id="{E54514BD-911D-4DF7-8BF8-48C3F36ED5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436" b="34183"/>
          <a:stretch/>
        </p:blipFill>
        <p:spPr bwMode="auto">
          <a:xfrm>
            <a:off x="6005532" y="2598420"/>
            <a:ext cx="972559" cy="314924"/>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E975F8CB-5F68-4A0C-8475-64A1AF86AE8D}"/>
              </a:ext>
            </a:extLst>
          </p:cNvPr>
          <p:cNvSpPr txBox="1"/>
          <p:nvPr/>
        </p:nvSpPr>
        <p:spPr>
          <a:xfrm>
            <a:off x="6090920" y="3142164"/>
            <a:ext cx="858520" cy="164188"/>
          </a:xfrm>
          <a:prstGeom prst="rect">
            <a:avLst/>
          </a:prstGeom>
          <a:solidFill>
            <a:schemeClr val="bg1"/>
          </a:solidFill>
        </p:spPr>
        <p:txBody>
          <a:bodyPr wrap="square" lIns="0" tIns="43200" rIns="0" bIns="43200" rtlCol="0">
            <a:spAutoFit/>
          </a:bodyPr>
          <a:lstStyle/>
          <a:p>
            <a:r>
              <a:rPr lang="nl-NL" sz="500" dirty="0"/>
              <a:t>On 22 April 2020 14:00 CET</a:t>
            </a:r>
          </a:p>
        </p:txBody>
      </p:sp>
      <p:sp>
        <p:nvSpPr>
          <p:cNvPr id="21" name="Rectangle 5">
            <a:extLst>
              <a:ext uri="{FF2B5EF4-FFF2-40B4-BE49-F238E27FC236}">
                <a16:creationId xmlns:a16="http://schemas.microsoft.com/office/drawing/2014/main" id="{B3931640-C954-47BC-9939-5F6D6EAC113F}"/>
              </a:ext>
            </a:extLst>
          </p:cNvPr>
          <p:cNvSpPr>
            <a:spLocks noChangeArrowheads="1"/>
          </p:cNvSpPr>
          <p:nvPr/>
        </p:nvSpPr>
        <p:spPr bwMode="auto">
          <a:xfrm>
            <a:off x="0" y="0"/>
            <a:ext cx="9906000" cy="0"/>
          </a:xfrm>
          <a:prstGeom prst="rect">
            <a:avLst/>
          </a:prstGeom>
          <a:solidFill>
            <a:srgbClr val="002B2A"/>
          </a:solidFill>
          <a:ln>
            <a:noFill/>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222222"/>
                </a:solidFill>
                <a:effectLst/>
                <a:latin typeface="Roboto"/>
              </a:rPr>
              <a:t>Annual General Meeting of Shareholders</a:t>
            </a:r>
            <a:endParaRPr kumimoji="0" lang="nl-NL" altLang="nl-NL"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22" name="Tekstvak 21">
            <a:extLst>
              <a:ext uri="{FF2B5EF4-FFF2-40B4-BE49-F238E27FC236}">
                <a16:creationId xmlns:a16="http://schemas.microsoft.com/office/drawing/2014/main" id="{5F147AE4-9603-47DF-9ED9-84FA1E9EAFE6}"/>
              </a:ext>
            </a:extLst>
          </p:cNvPr>
          <p:cNvSpPr txBox="1"/>
          <p:nvPr/>
        </p:nvSpPr>
        <p:spPr>
          <a:xfrm>
            <a:off x="5987751" y="2937940"/>
            <a:ext cx="990339" cy="241132"/>
          </a:xfrm>
          <a:prstGeom prst="rect">
            <a:avLst/>
          </a:prstGeom>
          <a:solidFill>
            <a:schemeClr val="bg1"/>
          </a:solidFill>
        </p:spPr>
        <p:txBody>
          <a:bodyPr wrap="square" lIns="0" tIns="43200" rIns="0" bIns="43200" rtlCol="0">
            <a:spAutoFit/>
          </a:bodyPr>
          <a:lstStyle/>
          <a:p>
            <a:pPr algn="ctr"/>
            <a:r>
              <a:rPr lang="nl-NL" sz="500" dirty="0">
                <a:solidFill>
                  <a:srgbClr val="139186"/>
                </a:solidFill>
              </a:rPr>
              <a:t>Annual General Meeting of Shareholders &gt;</a:t>
            </a:r>
          </a:p>
        </p:txBody>
      </p:sp>
      <p:pic>
        <p:nvPicPr>
          <p:cNvPr id="23" name="Afbeelding 22">
            <a:extLst>
              <a:ext uri="{FF2B5EF4-FFF2-40B4-BE49-F238E27FC236}">
                <a16:creationId xmlns:a16="http://schemas.microsoft.com/office/drawing/2014/main" id="{BA5F8DF2-F7C2-4A17-B471-393EC07DCC06}"/>
              </a:ext>
            </a:extLst>
          </p:cNvPr>
          <p:cNvPicPr>
            <a:picLocks noChangeAspect="1"/>
          </p:cNvPicPr>
          <p:nvPr/>
        </p:nvPicPr>
        <p:blipFill>
          <a:blip r:embed="rId6"/>
          <a:stretch>
            <a:fillRect/>
          </a:stretch>
        </p:blipFill>
        <p:spPr>
          <a:xfrm>
            <a:off x="7549745" y="2262978"/>
            <a:ext cx="329335" cy="90229"/>
          </a:xfrm>
          <a:prstGeom prst="rect">
            <a:avLst/>
          </a:prstGeom>
        </p:spPr>
      </p:pic>
    </p:spTree>
    <p:extLst>
      <p:ext uri="{BB962C8B-B14F-4D97-AF65-F5344CB8AC3E}">
        <p14:creationId xmlns:p14="http://schemas.microsoft.com/office/powerpoint/2010/main" val="80064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3939540"/>
          </a:xfrm>
        </p:spPr>
        <p:txBody>
          <a:bodyPr/>
          <a:lstStyle/>
          <a:p>
            <a:r>
              <a:rPr lang="en-GB" b="0" dirty="0"/>
              <a:t>Q: How can I follow the Hybrid Meeting?</a:t>
            </a:r>
          </a:p>
          <a:p>
            <a:r>
              <a:rPr lang="en-GB" b="0" dirty="0">
                <a:solidFill>
                  <a:srgbClr val="6E838C"/>
                </a:solidFill>
              </a:rPr>
              <a:t>A: You will be able to follow the meeting via webcast via the link that will be published on  </a:t>
            </a:r>
            <a:r>
              <a:rPr lang="en-GB" b="0" dirty="0">
                <a:solidFill>
                  <a:srgbClr val="6E838C"/>
                </a:solidFill>
                <a:hlinkClick r:id="rId2"/>
              </a:rPr>
              <a:t>www.asml.com/agm2020</a:t>
            </a:r>
            <a:r>
              <a:rPr lang="en-GB" b="0" dirty="0">
                <a:solidFill>
                  <a:srgbClr val="6E838C"/>
                </a:solidFill>
              </a:rPr>
              <a:t> or in the virtual environment via </a:t>
            </a:r>
            <a:r>
              <a:rPr lang="en-GB" b="0" dirty="0">
                <a:solidFill>
                  <a:srgbClr val="6E838C"/>
                </a:solidFill>
                <a:hlinkClick r:id="rId3"/>
              </a:rPr>
              <a:t>www.abnamro.com/evoting</a:t>
            </a:r>
            <a:r>
              <a:rPr lang="en-GB" b="0" dirty="0">
                <a:solidFill>
                  <a:srgbClr val="6E838C"/>
                </a:solidFill>
              </a:rPr>
              <a:t> , or attend in person.</a:t>
            </a:r>
          </a:p>
          <a:p>
            <a:r>
              <a:rPr lang="en-GB" b="0" dirty="0"/>
              <a:t>Q: Can I follow the Hybrid Meeting if I’m not a shareholder?</a:t>
            </a:r>
          </a:p>
          <a:p>
            <a:r>
              <a:rPr lang="en-GB" b="0" dirty="0">
                <a:solidFill>
                  <a:srgbClr val="6E838C"/>
                </a:solidFill>
              </a:rPr>
              <a:t>A: Yes, to follow the webcast please visit </a:t>
            </a:r>
            <a:r>
              <a:rPr lang="en-GB" b="0" dirty="0">
                <a:solidFill>
                  <a:srgbClr val="6E838C"/>
                </a:solidFill>
                <a:hlinkClick r:id="rId2"/>
              </a:rPr>
              <a:t>www.asml.com/agm2020</a:t>
            </a:r>
            <a:r>
              <a:rPr lang="en-GB" b="0" dirty="0">
                <a:solidFill>
                  <a:srgbClr val="6E838C"/>
                </a:solidFill>
              </a:rPr>
              <a:t> and click on the webcast link, but you cannot vote.</a:t>
            </a:r>
          </a:p>
          <a:p>
            <a:r>
              <a:rPr lang="en-GB" b="0" dirty="0"/>
              <a:t>Q: What do I need to do to participate at the Hybrid Meeting?</a:t>
            </a:r>
          </a:p>
          <a:p>
            <a:r>
              <a:rPr lang="en-GB" b="0" dirty="0">
                <a:solidFill>
                  <a:srgbClr val="6E838C"/>
                </a:solidFill>
              </a:rPr>
              <a:t>A: You can submit your votes via proxy through ABN AMRO, attend the virtual meeting online, or attend in person. You can register via </a:t>
            </a:r>
            <a:r>
              <a:rPr lang="en-GB" b="0" dirty="0">
                <a:solidFill>
                  <a:srgbClr val="6E838C"/>
                </a:solidFill>
                <a:hlinkClick r:id="rId3"/>
              </a:rPr>
              <a:t>www.abnamro.com/evoting</a:t>
            </a:r>
            <a:r>
              <a:rPr lang="en-GB" b="0" dirty="0">
                <a:solidFill>
                  <a:srgbClr val="6E838C"/>
                </a:solidFill>
              </a:rPr>
              <a:t>.</a:t>
            </a:r>
          </a:p>
          <a:p>
            <a:r>
              <a:rPr lang="en-GB" b="0" dirty="0"/>
              <a:t>Q: When do I need to login when I want to attend and vote the Hybrid Meeting virtually?</a:t>
            </a:r>
          </a:p>
          <a:p>
            <a:r>
              <a:rPr lang="en-GB" b="0" dirty="0">
                <a:solidFill>
                  <a:srgbClr val="6E838C"/>
                </a:solidFill>
              </a:rPr>
              <a:t>A: You will be able to login from 30 minutes prior to the meeting until the meeting starts. The meeting will start at 14:00 CET on 22 April 2020.</a:t>
            </a:r>
          </a:p>
          <a:p>
            <a:r>
              <a:rPr lang="en-GB" b="0" dirty="0"/>
              <a:t>Q: How do I know that I can vote during the Hybrid Meeting?</a:t>
            </a:r>
          </a:p>
          <a:p>
            <a:r>
              <a:rPr lang="en-GB" b="0" dirty="0">
                <a:solidFill>
                  <a:srgbClr val="6E838C"/>
                </a:solidFill>
              </a:rPr>
              <a:t>A: Once the Chairman has opened the shareholder meeting, you will be able to vote until the Chairman or the secretary of the meeting declares that the voting will be closed after the last voting item.</a:t>
            </a:r>
          </a:p>
          <a:p>
            <a:endParaRPr lang="en-GB" b="0" dirty="0">
              <a:solidFill>
                <a:srgbClr val="6E838C"/>
              </a:solidFill>
            </a:endParaRP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shareholder meeting</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9671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3631763"/>
          </a:xfrm>
        </p:spPr>
        <p:txBody>
          <a:bodyPr/>
          <a:lstStyle/>
          <a:p>
            <a:r>
              <a:rPr lang="en-GB" b="0" dirty="0"/>
              <a:t>Q: How do I know that I have voted at the Hybrid Meeting?</a:t>
            </a:r>
          </a:p>
          <a:p>
            <a:r>
              <a:rPr lang="en-GB" b="0" dirty="0">
                <a:solidFill>
                  <a:srgbClr val="6E838C"/>
                </a:solidFill>
              </a:rPr>
              <a:t>A: The application will confirm that your vote(s) has/have been received.</a:t>
            </a:r>
          </a:p>
          <a:p>
            <a:r>
              <a:rPr lang="en-GB" b="0" dirty="0"/>
              <a:t>Q: Can I ask questions as a virtual participant of the Hybrid Meeting?</a:t>
            </a:r>
          </a:p>
          <a:p>
            <a:r>
              <a:rPr lang="en-GB" b="0" dirty="0">
                <a:solidFill>
                  <a:srgbClr val="6E838C"/>
                </a:solidFill>
              </a:rPr>
              <a:t>A: Yes, when participating online you will be able to follow the proceedings of the Hybrid Meeting, vote and ask questions. Shareholders are only allowed to submit follow-up questions to answers that have been provided prior to or during the Hybrid Meeting</a:t>
            </a:r>
            <a:r>
              <a:rPr lang="en-GB" b="0">
                <a:solidFill>
                  <a:srgbClr val="6E838C"/>
                </a:solidFill>
              </a:rPr>
              <a:t>. </a:t>
            </a:r>
            <a:endParaRPr lang="en-GB" b="0" dirty="0">
              <a:solidFill>
                <a:srgbClr val="6E838C"/>
              </a:solidFill>
            </a:endParaRPr>
          </a:p>
          <a:p>
            <a:r>
              <a:rPr lang="en-GB" b="0" dirty="0"/>
              <a:t>Q: Can I also vote in advance of the Hybrid Meeting?</a:t>
            </a:r>
          </a:p>
          <a:p>
            <a:r>
              <a:rPr lang="en-GB" b="0" dirty="0">
                <a:solidFill>
                  <a:srgbClr val="6E838C"/>
                </a:solidFill>
              </a:rPr>
              <a:t>A: Yes, you can by giving a proxy voting instruction via </a:t>
            </a:r>
            <a:r>
              <a:rPr lang="en-GB" b="0" dirty="0">
                <a:solidFill>
                  <a:srgbClr val="6E838C"/>
                </a:solidFill>
                <a:hlinkClick r:id="rId2"/>
              </a:rPr>
              <a:t>www.abnamro.com/evoting</a:t>
            </a:r>
            <a:r>
              <a:rPr lang="en-GB" b="0" dirty="0">
                <a:solidFill>
                  <a:srgbClr val="6E838C"/>
                </a:solidFill>
              </a:rPr>
              <a:t> . </a:t>
            </a:r>
          </a:p>
          <a:p>
            <a:r>
              <a:rPr lang="en-GB" b="0" dirty="0"/>
              <a:t>Q: I have already voted through proxy on the ABN AMRO Website, do I need to vote again?</a:t>
            </a:r>
          </a:p>
          <a:p>
            <a:r>
              <a:rPr lang="en-GB" b="0" dirty="0">
                <a:solidFill>
                  <a:srgbClr val="6E838C"/>
                </a:solidFill>
              </a:rPr>
              <a:t>A: No, your proxy voting instruction will remain valid.</a:t>
            </a:r>
          </a:p>
          <a:p>
            <a:r>
              <a:rPr lang="en-GB" b="0" dirty="0"/>
              <a:t>Q: I have already voted through proxy on the ABN AMRO Website, can I change my vote during the Hybrid Meeting?</a:t>
            </a:r>
          </a:p>
          <a:p>
            <a:r>
              <a:rPr lang="en-GB" b="0" dirty="0">
                <a:solidFill>
                  <a:srgbClr val="6E838C"/>
                </a:solidFill>
              </a:rPr>
              <a:t>A: If you grant a proxy voting instruction your vote has, in fact, been made before the meeting takes place and you will only be able to change your voting instruction until Close of Registration, Wednesday 15 April 2020, at 17:30 CET.</a:t>
            </a:r>
          </a:p>
          <a:p>
            <a:endParaRPr lang="en-GB" b="0" dirty="0">
              <a:solidFill>
                <a:srgbClr val="6E838C"/>
              </a:solidFill>
            </a:endParaRP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shareholder meeting</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2661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3447098"/>
          </a:xfrm>
        </p:spPr>
        <p:txBody>
          <a:bodyPr/>
          <a:lstStyle/>
          <a:p>
            <a:r>
              <a:rPr lang="en-GB" b="0" dirty="0"/>
              <a:t>Q: I have already voted  through proxy on the ABN AMRO Website, can I still follow the Hybrid Meeting?</a:t>
            </a:r>
          </a:p>
          <a:p>
            <a:r>
              <a:rPr lang="en-GB" b="0" dirty="0">
                <a:solidFill>
                  <a:srgbClr val="6E838C"/>
                </a:solidFill>
              </a:rPr>
              <a:t>A: Yes, you can via the webcast available on www.asml.com/agm2020. </a:t>
            </a:r>
          </a:p>
          <a:p>
            <a:r>
              <a:rPr lang="en-GB" b="0" dirty="0"/>
              <a:t>Q: I am unable to vote.</a:t>
            </a:r>
          </a:p>
          <a:p>
            <a:r>
              <a:rPr lang="en-GB" b="0" dirty="0">
                <a:solidFill>
                  <a:srgbClr val="6E838C"/>
                </a:solidFill>
              </a:rPr>
              <a:t>A: Once the Chairman has opened the shareholders meeting, you will be able to vote until the close of the voting procedure if you are a registered shareholder. Press the voting button       to submit your votes. Please make sure you are connected to the internet.</a:t>
            </a:r>
            <a:endParaRPr lang="en-GB" b="0" dirty="0"/>
          </a:p>
          <a:p>
            <a:r>
              <a:rPr lang="en-GB" b="0" dirty="0"/>
              <a:t>Q: How can I submit a vote?</a:t>
            </a:r>
          </a:p>
          <a:p>
            <a:r>
              <a:rPr lang="en-GB" b="0" dirty="0">
                <a:solidFill>
                  <a:srgbClr val="6E838C"/>
                </a:solidFill>
              </a:rPr>
              <a:t>A: During the meeting you will be able to vote. Press the voting button         to submit your votes. When selecting the button of your choice your vote will be cast automatically. Please submit your votes on all resolutions. You will see a confirmation in your screen.</a:t>
            </a:r>
            <a:endParaRPr lang="en-GB" b="0" dirty="0"/>
          </a:p>
          <a:p>
            <a:r>
              <a:rPr lang="en-GB" b="0" dirty="0"/>
              <a:t>Q: How can I change my vote?</a:t>
            </a:r>
          </a:p>
          <a:p>
            <a:r>
              <a:rPr lang="en-GB" b="0" dirty="0">
                <a:solidFill>
                  <a:srgbClr val="6E838C"/>
                </a:solidFill>
              </a:rPr>
              <a:t>A: You will be able to amend your votes during the meeting, you will be able to vote until the Chairman or the secretary of the meeting declares that the voting will be closed after the last voting item.</a:t>
            </a:r>
          </a:p>
          <a:p>
            <a:endParaRPr lang="en-GB" b="0" dirty="0">
              <a:solidFill>
                <a:srgbClr val="6E838C"/>
              </a:solidFill>
            </a:endParaRP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shareholder meeting</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1">
            <a:extLst>
              <a:ext uri="{FF2B5EF4-FFF2-40B4-BE49-F238E27FC236}">
                <a16:creationId xmlns:a16="http://schemas.microsoft.com/office/drawing/2014/main" id="{8B65C51D-1DA4-4EF9-A5A1-D795AD749391}"/>
              </a:ext>
            </a:extLst>
          </p:cNvPr>
          <p:cNvPicPr>
            <a:picLocks noChangeAspect="1"/>
          </p:cNvPicPr>
          <p:nvPr/>
        </p:nvPicPr>
        <p:blipFill>
          <a:blip r:embed="rId2"/>
          <a:stretch>
            <a:fillRect/>
          </a:stretch>
        </p:blipFill>
        <p:spPr>
          <a:xfrm>
            <a:off x="6814602" y="2595290"/>
            <a:ext cx="254804" cy="179709"/>
          </a:xfrm>
          <a:prstGeom prst="rect">
            <a:avLst/>
          </a:prstGeom>
        </p:spPr>
      </p:pic>
      <p:pic>
        <p:nvPicPr>
          <p:cNvPr id="7" name="Picture 6">
            <a:extLst>
              <a:ext uri="{FF2B5EF4-FFF2-40B4-BE49-F238E27FC236}">
                <a16:creationId xmlns:a16="http://schemas.microsoft.com/office/drawing/2014/main" id="{249F1765-70CC-4A24-9FD4-F30441DD023A}"/>
              </a:ext>
            </a:extLst>
          </p:cNvPr>
          <p:cNvPicPr>
            <a:picLocks noChangeAspect="1"/>
          </p:cNvPicPr>
          <p:nvPr/>
        </p:nvPicPr>
        <p:blipFill>
          <a:blip r:embed="rId2"/>
          <a:stretch>
            <a:fillRect/>
          </a:stretch>
        </p:blipFill>
        <p:spPr>
          <a:xfrm>
            <a:off x="6141113" y="3198016"/>
            <a:ext cx="254804" cy="179709"/>
          </a:xfrm>
          <a:prstGeom prst="rect">
            <a:avLst/>
          </a:prstGeom>
        </p:spPr>
      </p:pic>
    </p:spTree>
    <p:extLst>
      <p:ext uri="{BB962C8B-B14F-4D97-AF65-F5344CB8AC3E}">
        <p14:creationId xmlns:p14="http://schemas.microsoft.com/office/powerpoint/2010/main" val="355062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3077766"/>
          </a:xfrm>
        </p:spPr>
        <p:txBody>
          <a:bodyPr/>
          <a:lstStyle/>
          <a:p>
            <a:r>
              <a:rPr lang="en-GB" b="0" dirty="0"/>
              <a:t>Q: I appreciate the possibility to participate online at the Hybrid Meeting, I wonder how ASML ensures that online participation will be without issues?</a:t>
            </a:r>
          </a:p>
          <a:p>
            <a:r>
              <a:rPr lang="en-GB" b="0" dirty="0">
                <a:solidFill>
                  <a:srgbClr val="6E838C"/>
                </a:solidFill>
              </a:rPr>
              <a:t>A: The application ASML uses is relatively new, at least in the Netherlands. In other countries, such as the United States of America and United Kingdom, hybrid shareholder meetings, and even virtual-only shareholder meetings, are more common. ASML offers the application to shareholders through third parties that have gathered experience with organizing these hybrid and virtual shareholders’ meetings outside the Netherlands. But even though ASML has given its best efforts to ensure that shareholders are offered a best-in-market service, it cannot guarantee that shareholders may experience issues that are common to any first generation innovative application.</a:t>
            </a:r>
          </a:p>
          <a:p>
            <a:r>
              <a:rPr lang="en-GB" b="0" dirty="0"/>
              <a:t>Q: Is the Hybrid Meeting the first step that ASML takes in moving towards a virtual-only shareholders’ meeting?</a:t>
            </a:r>
          </a:p>
          <a:p>
            <a:r>
              <a:rPr lang="en-GB" b="0" dirty="0">
                <a:solidFill>
                  <a:srgbClr val="6E838C"/>
                </a:solidFill>
              </a:rPr>
              <a:t>A: Dutch law still prescribes that a physical shareholders’ meeting must be held. As long as this rule has not been changed, which is not likely to happen in the coming years, ASML will not switch to virtual-only shareholders’ meetings. One should be aware, however, that times are changing quickly these days and the development of online tools is an ongoing process.</a:t>
            </a:r>
          </a:p>
          <a:p>
            <a:endParaRPr lang="en-GB" b="0" dirty="0">
              <a:solidFill>
                <a:srgbClr val="6E838C"/>
              </a:solidFill>
            </a:endParaRP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General questions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3230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3508653"/>
          </a:xfrm>
        </p:spPr>
        <p:txBody>
          <a:bodyPr/>
          <a:lstStyle/>
          <a:p>
            <a:r>
              <a:rPr lang="en-GB" b="0" dirty="0"/>
              <a:t>Q: Will all upcoming shareholders’ meetings of ASML be in hybrid form, i.e. open for online and in-person participation?</a:t>
            </a:r>
          </a:p>
          <a:p>
            <a:r>
              <a:rPr lang="en-GB" b="0" dirty="0">
                <a:solidFill>
                  <a:srgbClr val="6E838C"/>
                </a:solidFill>
              </a:rPr>
              <a:t>A: ASML may decide, at its own discretion, for each shareholders’ meeting separately whether the possibility of online participation will be provided next to in-person access.</a:t>
            </a:r>
          </a:p>
          <a:p>
            <a:r>
              <a:rPr lang="en-GB" b="0" dirty="0"/>
              <a:t>Q: Why should I choose for online participation when I can grant a proxy voting instruction as I did before?</a:t>
            </a:r>
          </a:p>
          <a:p>
            <a:r>
              <a:rPr lang="en-GB" b="0" dirty="0">
                <a:solidFill>
                  <a:srgbClr val="6E838C"/>
                </a:solidFill>
              </a:rPr>
              <a:t>A: When you participate online, you will be able to take into account the deliberations (just before and) at the general meeting before you decide how to vote. If you grant a proxy voting instruction your vote has, in fact, been made before the meeting takes place and you will only be able to change your voting instruction until Close of Registration, Wednesday 15 April 2020, at 17:30 CET.</a:t>
            </a:r>
          </a:p>
          <a:p>
            <a:r>
              <a:rPr lang="en-GB" b="0" dirty="0"/>
              <a:t>Q: What will be done with all my personal data which I am asked to provide when opting for online participation?</a:t>
            </a:r>
          </a:p>
          <a:p>
            <a:r>
              <a:rPr lang="en-GB" b="0" dirty="0">
                <a:solidFill>
                  <a:srgbClr val="6E838C"/>
                </a:solidFill>
              </a:rPr>
              <a:t>A: ABN ARMO will process your personal data and adheres to its GDPR policy, which can be found on www.abnamro.com/en/footer/privacy-statement.html</a:t>
            </a:r>
            <a:endParaRPr lang="en-GB" b="0" dirty="0">
              <a:solidFill>
                <a:srgbClr val="FF0000"/>
              </a:solidFill>
              <a:highlight>
                <a:srgbClr val="FFFF00"/>
              </a:highlight>
            </a:endParaRPr>
          </a:p>
          <a:p>
            <a:r>
              <a:rPr lang="en-GB" b="0" dirty="0"/>
              <a:t>Q: Are there any rules and conditions set by ASML that apply to the Hybrid Meeting?</a:t>
            </a:r>
          </a:p>
          <a:p>
            <a:r>
              <a:rPr lang="en-GB" b="0" dirty="0">
                <a:solidFill>
                  <a:srgbClr val="6E838C"/>
                </a:solidFill>
              </a:rPr>
              <a:t>A: Yes, we refer to the Policy regarding the Hybrid General Meeting of Shareholders which van be found on www.asml.com/agm2020. If you participate online, you should have read this policy.</a:t>
            </a:r>
          </a:p>
          <a:p>
            <a:endParaRPr lang="en-GB" b="0" dirty="0">
              <a:solidFill>
                <a:srgbClr val="6E838C"/>
              </a:solidFill>
            </a:endParaRPr>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general questions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15564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2831544"/>
          </a:xfrm>
        </p:spPr>
        <p:txBody>
          <a:bodyPr/>
          <a:lstStyle/>
          <a:p>
            <a:r>
              <a:rPr lang="en-GB" b="0" dirty="0"/>
              <a:t>Q: I don’t have a smartphone, tablet or pc. Will I be able to participate the Hybrid meeting?</a:t>
            </a:r>
          </a:p>
          <a:p>
            <a:r>
              <a:rPr lang="en-GB" b="0" dirty="0">
                <a:solidFill>
                  <a:srgbClr val="6E838C"/>
                </a:solidFill>
              </a:rPr>
              <a:t>A: Unfortunately, in that case the shareholder can’t join the AGM virtually. If you are registered for the meeting, you can always attend the Hybrid Meeting in person.</a:t>
            </a:r>
          </a:p>
          <a:p>
            <a:r>
              <a:rPr lang="en-GB" b="0" dirty="0"/>
              <a:t>Q: My internet connection isn’t working properly. Will I be able to participate the Hybrid meeting?</a:t>
            </a:r>
          </a:p>
          <a:p>
            <a:r>
              <a:rPr lang="en-GB" b="0" dirty="0">
                <a:solidFill>
                  <a:srgbClr val="6E838C"/>
                </a:solidFill>
              </a:rPr>
              <a:t>A:  You will need a working internet connection during the meeting. On your phone you can also use a mobile (3G/4G) signal if available, or use </a:t>
            </a:r>
            <a:r>
              <a:rPr lang="en-GB" b="0" dirty="0" err="1">
                <a:solidFill>
                  <a:srgbClr val="6E838C"/>
                </a:solidFill>
              </a:rPr>
              <a:t>WiFi</a:t>
            </a:r>
            <a:r>
              <a:rPr lang="en-GB" b="0" dirty="0">
                <a:solidFill>
                  <a:srgbClr val="6E838C"/>
                </a:solidFill>
              </a:rPr>
              <a:t>.</a:t>
            </a:r>
          </a:p>
          <a:p>
            <a:r>
              <a:rPr lang="en-GB" b="0" dirty="0"/>
              <a:t>Q: My battery is almost empty. What do I do?</a:t>
            </a:r>
          </a:p>
          <a:p>
            <a:r>
              <a:rPr lang="en-GB" b="0" dirty="0">
                <a:solidFill>
                  <a:srgbClr val="6E838C"/>
                </a:solidFill>
              </a:rPr>
              <a:t>A: The shareholder is responsible for a properly functioning and charged device.</a:t>
            </a:r>
          </a:p>
          <a:p>
            <a:r>
              <a:rPr lang="en-GB" b="0" dirty="0"/>
              <a:t>Q: What are the terms of use?</a:t>
            </a:r>
          </a:p>
          <a:p>
            <a:r>
              <a:rPr lang="en-GB" b="0" dirty="0">
                <a:solidFill>
                  <a:srgbClr val="6E838C"/>
                </a:solidFill>
              </a:rPr>
              <a:t>A: You can find the Policy regarding the Hybrid General Meeting of Shareholders on www.asml.com/agm2020. If you participate online, you should have read this policy</a:t>
            </a:r>
            <a:r>
              <a:rPr lang="en-GB" b="0" dirty="0"/>
              <a:t>.</a:t>
            </a:r>
          </a:p>
          <a:p>
            <a:endParaRPr lang="en-GB" b="0" dirty="0">
              <a:solidFill>
                <a:srgbClr val="6E838C"/>
              </a:solidFill>
            </a:endParaRP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general questions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9877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2000548"/>
          </a:xfrm>
        </p:spPr>
        <p:txBody>
          <a:bodyPr/>
          <a:lstStyle/>
          <a:p>
            <a:r>
              <a:rPr lang="en-GB" b="0" dirty="0"/>
              <a:t>Q: How do I know this is a safe way to vote?</a:t>
            </a:r>
          </a:p>
          <a:p>
            <a:r>
              <a:rPr lang="en-GB" b="0" dirty="0">
                <a:solidFill>
                  <a:srgbClr val="6E838C"/>
                </a:solidFill>
              </a:rPr>
              <a:t>A: The website and portal provided through www.abnamro.com/evoting has been thoroughly tested by various parties.</a:t>
            </a:r>
          </a:p>
          <a:p>
            <a:r>
              <a:rPr lang="en-GB" b="0" dirty="0"/>
              <a:t>Q: Which device should I use to participate online at the Hybrid Meeting?</a:t>
            </a:r>
          </a:p>
          <a:p>
            <a:r>
              <a:rPr lang="en-GB" b="0" dirty="0">
                <a:solidFill>
                  <a:srgbClr val="6E838C"/>
                </a:solidFill>
              </a:rPr>
              <a:t>A: You can participate at the Hybrid Meeting with any device that has a working internet connection and successfully logged in to the virtual environment via www.abnamro.com/evoting. Please make sure to have installed the latest version of your internet browser, Chrome, Firefox, Internet Explorer 11 and 10, Edge and Safari.</a:t>
            </a:r>
          </a:p>
          <a:p>
            <a:endParaRPr lang="en-GB" b="0" dirty="0">
              <a:solidFill>
                <a:srgbClr val="6E838C"/>
              </a:solidFill>
            </a:endParaRP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general questions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94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2800767"/>
          </a:xfrm>
        </p:spPr>
        <p:txBody>
          <a:bodyPr/>
          <a:lstStyle/>
          <a:p>
            <a:r>
              <a:rPr lang="en-GB" b="0" dirty="0"/>
              <a:t>Q: The device that I will use for online participation has a camera installed: will, or can, I be made visible in the Hybrid Meeting to other participants or anyone else?</a:t>
            </a:r>
          </a:p>
          <a:p>
            <a:r>
              <a:rPr lang="en-GB" b="0" dirty="0">
                <a:solidFill>
                  <a:srgbClr val="6E838C"/>
                </a:solidFill>
              </a:rPr>
              <a:t>A: No, that will not be the case.</a:t>
            </a:r>
          </a:p>
          <a:p>
            <a:r>
              <a:rPr lang="en-GB" b="0" dirty="0"/>
              <a:t>Q: When I participate online, will other shareholders be informed that I am participating or do they have the possibility to know that?</a:t>
            </a:r>
          </a:p>
          <a:p>
            <a:r>
              <a:rPr lang="en-GB" b="0" dirty="0">
                <a:solidFill>
                  <a:srgbClr val="6E838C"/>
                </a:solidFill>
              </a:rPr>
              <a:t>A: No. You will be registered on the registration list of all shareholders attending the Hybrid Meeting in accordance with the provisions of ASML's articles of association. A participating shareholder may request the Chairman to see the attendance list of the general meeting. The Chairman will decide whether this request will be honoured.  </a:t>
            </a:r>
          </a:p>
          <a:p>
            <a:r>
              <a:rPr lang="en-GB" b="0" dirty="0"/>
              <a:t>Q: Who can I contact if my question is not above?</a:t>
            </a:r>
          </a:p>
          <a:p>
            <a:r>
              <a:rPr lang="en-GB" b="0" dirty="0">
                <a:solidFill>
                  <a:srgbClr val="6E838C"/>
                </a:solidFill>
              </a:rPr>
              <a:t>A: You can contact ABN AMRO via email corporate.broking@nl.abnamro.com or by telephone +31 (0)20 344 200.</a:t>
            </a:r>
          </a:p>
          <a:p>
            <a:endParaRPr lang="en-GB" b="0" dirty="0">
              <a:solidFill>
                <a:srgbClr val="6E838C"/>
              </a:solidFill>
            </a:endParaRP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general questions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5353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3877985"/>
          </a:xfrm>
        </p:spPr>
        <p:txBody>
          <a:bodyPr/>
          <a:lstStyle/>
          <a:p>
            <a:r>
              <a:rPr lang="en-GB" b="0" dirty="0"/>
              <a:t>Q: Are my votes valid when leaving early? Can I re-join after I have left?</a:t>
            </a:r>
          </a:p>
          <a:p>
            <a:r>
              <a:rPr lang="en-GB" b="0" dirty="0">
                <a:solidFill>
                  <a:srgbClr val="6E838C"/>
                </a:solidFill>
              </a:rPr>
              <a:t>A: Yes, assuming you have logged in successfully prior to the start of the Hybrid Meeting this will not affect the votes casted until the moment you left. Re-joining the Hybrid Meeting after you’ve left is possible and you will also be able to vote upon items that have been put to vote in the meantime. The polls for all items are open during the Hybrid Meeting and closed after the last voting item on the agenda has been discussed.</a:t>
            </a:r>
          </a:p>
          <a:p>
            <a:r>
              <a:rPr lang="en-GB" b="0" dirty="0"/>
              <a:t> Q: When there’s a failure in my network connection, or my device stops working during the Hybrid Meeting will I be able to login and continue to participate in the Hybrid Meeting once the connection has been restored?</a:t>
            </a:r>
          </a:p>
          <a:p>
            <a:r>
              <a:rPr lang="en-GB" b="0" dirty="0">
                <a:solidFill>
                  <a:srgbClr val="6E838C"/>
                </a:solidFill>
              </a:rPr>
              <a:t>A: Yes, assuming you have logged in successfully prior to the start of the Hybrid Meeting, you will be able to continue participating in the Hybrid Meeting after the network connection has been restored. You will also be able to vote on items that have been put to vote in the meantime. The polls for all items are open during the Hybrid Meeting and closed after the last voting item on the agenda has been discussed. </a:t>
            </a:r>
          </a:p>
          <a:p>
            <a:r>
              <a:rPr lang="en-GB" b="0" dirty="0"/>
              <a:t>Q: Will I be able to ask questions or make any comments to the meeting during the Hybrid Meeting when I participate online?</a:t>
            </a:r>
          </a:p>
          <a:p>
            <a:r>
              <a:rPr lang="en-GB" b="0" dirty="0">
                <a:solidFill>
                  <a:srgbClr val="6E838C"/>
                </a:solidFill>
              </a:rPr>
              <a:t>A: No, when participating online you will only be able to follow the proceedings of the Hybrid Meeting and to vote. To submit questions or any comments during the Hybrid Meeting, you should attend the Hybrid Meeting in person.</a:t>
            </a:r>
          </a:p>
          <a:p>
            <a:endParaRPr lang="en-GB" b="0" dirty="0">
              <a:solidFill>
                <a:srgbClr val="6E838C"/>
              </a:solidFill>
            </a:endParaRPr>
          </a:p>
          <a:p>
            <a:endParaRPr lang="nl-NL"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exercise of rights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0934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39214-413F-4FBC-98A7-C3CCADAE4187}"/>
              </a:ext>
            </a:extLst>
          </p:cNvPr>
          <p:cNvSpPr>
            <a:spLocks noGrp="1"/>
          </p:cNvSpPr>
          <p:nvPr>
            <p:ph type="body" sz="quarter" idx="12"/>
          </p:nvPr>
        </p:nvSpPr>
        <p:spPr/>
        <p:txBody>
          <a:bodyPr/>
          <a:lstStyle/>
          <a:p>
            <a:endParaRPr lang="nl-NL"/>
          </a:p>
        </p:txBody>
      </p:sp>
      <p:sp>
        <p:nvSpPr>
          <p:cNvPr id="4" name="Title 3">
            <a:extLst>
              <a:ext uri="{FF2B5EF4-FFF2-40B4-BE49-F238E27FC236}">
                <a16:creationId xmlns:a16="http://schemas.microsoft.com/office/drawing/2014/main" id="{3258ED7E-9799-417A-90A9-ABCDD79CA2F6}"/>
              </a:ext>
            </a:extLst>
          </p:cNvPr>
          <p:cNvSpPr>
            <a:spLocks noGrp="1"/>
          </p:cNvSpPr>
          <p:nvPr>
            <p:ph type="title"/>
          </p:nvPr>
        </p:nvSpPr>
        <p:spPr/>
        <p:txBody>
          <a:bodyPr/>
          <a:lstStyle/>
          <a:p>
            <a:r>
              <a:rPr lang="en-US" dirty="0"/>
              <a:t>Frequently asked questions</a:t>
            </a:r>
            <a:endParaRPr lang="nl-NL" dirty="0"/>
          </a:p>
        </p:txBody>
      </p:sp>
      <p:sp>
        <p:nvSpPr>
          <p:cNvPr id="5" name="Content Placeholder 4">
            <a:extLst>
              <a:ext uri="{FF2B5EF4-FFF2-40B4-BE49-F238E27FC236}">
                <a16:creationId xmlns:a16="http://schemas.microsoft.com/office/drawing/2014/main" id="{2A310427-5DB8-4061-8EB7-D91EC2CC4590}"/>
              </a:ext>
            </a:extLst>
          </p:cNvPr>
          <p:cNvSpPr>
            <a:spLocks noGrp="1"/>
          </p:cNvSpPr>
          <p:nvPr>
            <p:ph sz="quarter" idx="13"/>
          </p:nvPr>
        </p:nvSpPr>
        <p:spPr>
          <a:xfrm>
            <a:off x="2216150" y="1564322"/>
            <a:ext cx="5622925" cy="2554545"/>
          </a:xfrm>
        </p:spPr>
        <p:txBody>
          <a:bodyPr/>
          <a:lstStyle/>
          <a:p>
            <a:r>
              <a:rPr lang="en-GB" b="0" dirty="0"/>
              <a:t>Q: Are there any voting restrictions when participating online?</a:t>
            </a:r>
          </a:p>
          <a:p>
            <a:r>
              <a:rPr lang="en-GB" b="0" dirty="0">
                <a:solidFill>
                  <a:srgbClr val="6E838C"/>
                </a:solidFill>
              </a:rPr>
              <a:t>A: When participating online split-voting is not possible as it is not supported by the platform yet. In order to be able to use split-voting, you should attend the Hybrid Meeting in person or by proxy. </a:t>
            </a:r>
          </a:p>
          <a:p>
            <a:r>
              <a:rPr lang="en-GB" b="0" dirty="0"/>
              <a:t>Q: I have registered for online participation, but have sold my shares after that. Can I still vote on these shares?</a:t>
            </a:r>
          </a:p>
          <a:p>
            <a:r>
              <a:rPr lang="en-GB" b="0" dirty="0">
                <a:solidFill>
                  <a:srgbClr val="6E838C"/>
                </a:solidFill>
              </a:rPr>
              <a:t>A: Yes, according to The Dutch law the 28th day before the day of the Hybrid Meeting is decisive for who will be able to vote at the Hybrid Meeting. As registration is only possible after that record date, the right to vote remains even if you have already sold your shares in the meantime.</a:t>
            </a:r>
          </a:p>
          <a:p>
            <a:r>
              <a:rPr lang="en-GB" b="0" dirty="0"/>
              <a:t> Q: Will the possibility of online participation affect the proceedings at the general meeting?</a:t>
            </a:r>
          </a:p>
          <a:p>
            <a:r>
              <a:rPr lang="en-GB" b="0" dirty="0">
                <a:solidFill>
                  <a:srgbClr val="6E838C"/>
                </a:solidFill>
              </a:rPr>
              <a:t>A: At the Hybrid Meeting the usual proceedings for general meetings of ASML will be followed. However, the polls for all items are open during the Hybrid Meeting and closed after the Chairman or the secretary of the meeting declared that the voting is closed.</a:t>
            </a:r>
          </a:p>
          <a:p>
            <a:endParaRPr lang="en-GB" b="0" dirty="0"/>
          </a:p>
        </p:txBody>
      </p:sp>
      <p:graphicFrame>
        <p:nvGraphicFramePr>
          <p:cNvPr id="6" name="Table 5">
            <a:extLst>
              <a:ext uri="{FF2B5EF4-FFF2-40B4-BE49-F238E27FC236}">
                <a16:creationId xmlns:a16="http://schemas.microsoft.com/office/drawing/2014/main" id="{4A6F1AF5-1FF6-4EB4-9780-4B3500ABBE75}"/>
              </a:ext>
            </a:extLst>
          </p:cNvPr>
          <p:cNvGraphicFramePr>
            <a:graphicFrameLocks noGrp="1"/>
          </p:cNvGraphicFramePr>
          <p:nvPr/>
        </p:nvGraphicFramePr>
        <p:xfrm>
          <a:off x="2216150" y="1090613"/>
          <a:ext cx="3644794" cy="257810"/>
        </p:xfrm>
        <a:graphic>
          <a:graphicData uri="http://schemas.openxmlformats.org/drawingml/2006/table">
            <a:tbl>
              <a:tblPr firstRow="1" bandRow="1">
                <a:tableStyleId>{5C22544A-7EE6-4342-B048-85BDC9FD1C3A}</a:tableStyleId>
              </a:tblPr>
              <a:tblGrid>
                <a:gridCol w="364479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exercise of rights</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4817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 pre Close of Registration</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extLst>
              <p:ext uri="{D42A27DB-BD31-4B8C-83A1-F6EECF244321}">
                <p14:modId xmlns:p14="http://schemas.microsoft.com/office/powerpoint/2010/main" val="1999079506"/>
              </p:ext>
            </p:extLst>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6159640" y="2415984"/>
            <a:ext cx="1673107" cy="553998"/>
          </a:xfrm>
          <a:prstGeom prst="rect">
            <a:avLst/>
          </a:prstGeom>
          <a:noFill/>
        </p:spPr>
        <p:txBody>
          <a:bodyPr wrap="square" rtlCol="0">
            <a:spAutoFit/>
          </a:bodyPr>
          <a:lstStyle/>
          <a:p>
            <a:r>
              <a:rPr lang="en-US" dirty="0">
                <a:solidFill>
                  <a:srgbClr val="009286"/>
                </a:solidFill>
                <a:latin typeface="+mn-lt"/>
              </a:rPr>
              <a:t>Fill in all the details of registration for this meeting</a:t>
            </a:r>
          </a:p>
        </p:txBody>
      </p:sp>
      <p:pic>
        <p:nvPicPr>
          <p:cNvPr id="12" name="Picture 11">
            <a:extLst>
              <a:ext uri="{FF2B5EF4-FFF2-40B4-BE49-F238E27FC236}">
                <a16:creationId xmlns:a16="http://schemas.microsoft.com/office/drawing/2014/main" id="{2D7EBB25-346F-4F85-A013-9F38584A413E}"/>
              </a:ext>
            </a:extLst>
          </p:cNvPr>
          <p:cNvPicPr>
            <a:picLocks noChangeAspect="1"/>
          </p:cNvPicPr>
          <p:nvPr/>
        </p:nvPicPr>
        <p:blipFill>
          <a:blip r:embed="rId3"/>
          <a:stretch>
            <a:fillRect/>
          </a:stretch>
        </p:blipFill>
        <p:spPr>
          <a:xfrm>
            <a:off x="1069975" y="1737816"/>
            <a:ext cx="3694200" cy="3672079"/>
          </a:xfrm>
          <a:prstGeom prst="rect">
            <a:avLst/>
          </a:prstGeom>
        </p:spPr>
      </p:pic>
      <p:graphicFrame>
        <p:nvGraphicFramePr>
          <p:cNvPr id="19" name="Table 18">
            <a:extLst>
              <a:ext uri="{FF2B5EF4-FFF2-40B4-BE49-F238E27FC236}">
                <a16:creationId xmlns:a16="http://schemas.microsoft.com/office/drawing/2014/main" id="{A0777B7D-6470-4C6F-94AA-7AAFA41C7A82}"/>
              </a:ext>
            </a:extLst>
          </p:cNvPr>
          <p:cNvGraphicFramePr>
            <a:graphicFrameLocks noGrp="1"/>
          </p:cNvGraphicFramePr>
          <p:nvPr>
            <p:extLst>
              <p:ext uri="{D42A27DB-BD31-4B8C-83A1-F6EECF244321}">
                <p14:modId xmlns:p14="http://schemas.microsoft.com/office/powerpoint/2010/main" val="1744180331"/>
              </p:ext>
            </p:extLst>
          </p:nvPr>
        </p:nvGraphicFramePr>
        <p:xfrm>
          <a:off x="3005587" y="936625"/>
          <a:ext cx="4674721" cy="276225"/>
        </p:xfrm>
        <a:graphic>
          <a:graphicData uri="http://schemas.openxmlformats.org/drawingml/2006/table">
            <a:tbl>
              <a:tblPr firstRow="1" bandRow="1">
                <a:tableStyleId>{5C22544A-7EE6-4342-B048-85BDC9FD1C3A}</a:tableStyleId>
              </a:tblPr>
              <a:tblGrid>
                <a:gridCol w="4674721">
                  <a:extLst>
                    <a:ext uri="{9D8B030D-6E8A-4147-A177-3AD203B41FA5}">
                      <a16:colId xmlns:a16="http://schemas.microsoft.com/office/drawing/2014/main" val="20000"/>
                    </a:ext>
                  </a:extLst>
                </a:gridCol>
              </a:tblGrid>
              <a:tr h="276225">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Before Wednesday 15 April 2020, 17:30 CET</a:t>
                      </a:r>
                    </a:p>
                  </a:txBody>
                  <a:tcPr marL="0" marR="0" marT="0" marB="4445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3" name="Picture 22">
            <a:extLst>
              <a:ext uri="{FF2B5EF4-FFF2-40B4-BE49-F238E27FC236}">
                <a16:creationId xmlns:a16="http://schemas.microsoft.com/office/drawing/2014/main" id="{C91C7C5D-71C1-446C-BBFE-451232911699}"/>
              </a:ext>
            </a:extLst>
          </p:cNvPr>
          <p:cNvPicPr>
            <a:picLocks noChangeAspect="1"/>
          </p:cNvPicPr>
          <p:nvPr/>
        </p:nvPicPr>
        <p:blipFill>
          <a:blip r:embed="rId4"/>
          <a:stretch>
            <a:fillRect/>
          </a:stretch>
        </p:blipFill>
        <p:spPr>
          <a:xfrm>
            <a:off x="1415335" y="3161775"/>
            <a:ext cx="537290" cy="88931"/>
          </a:xfrm>
          <a:prstGeom prst="rect">
            <a:avLst/>
          </a:prstGeom>
        </p:spPr>
      </p:pic>
      <p:sp>
        <p:nvSpPr>
          <p:cNvPr id="24" name="TextBox 23">
            <a:extLst>
              <a:ext uri="{FF2B5EF4-FFF2-40B4-BE49-F238E27FC236}">
                <a16:creationId xmlns:a16="http://schemas.microsoft.com/office/drawing/2014/main" id="{3F9B3EAC-32C7-49E3-938E-113B501E5B95}"/>
              </a:ext>
            </a:extLst>
          </p:cNvPr>
          <p:cNvSpPr txBox="1"/>
          <p:nvPr/>
        </p:nvSpPr>
        <p:spPr>
          <a:xfrm>
            <a:off x="1391384" y="3673999"/>
            <a:ext cx="901700" cy="164188"/>
          </a:xfrm>
          <a:prstGeom prst="rect">
            <a:avLst/>
          </a:prstGeom>
          <a:solidFill>
            <a:schemeClr val="bg1"/>
          </a:solidFill>
        </p:spPr>
        <p:txBody>
          <a:bodyPr wrap="square" lIns="0" tIns="43200" rIns="0" bIns="43200" rtlCol="0">
            <a:spAutoFit/>
          </a:bodyPr>
          <a:lstStyle/>
          <a:p>
            <a:r>
              <a:rPr lang="nl-NL" sz="500" dirty="0">
                <a:solidFill>
                  <a:srgbClr val="000000"/>
                </a:solidFill>
              </a:rPr>
              <a:t>NL0010273215</a:t>
            </a:r>
          </a:p>
        </p:txBody>
      </p:sp>
      <p:pic>
        <p:nvPicPr>
          <p:cNvPr id="25" name="Afbeelding 11">
            <a:extLst>
              <a:ext uri="{FF2B5EF4-FFF2-40B4-BE49-F238E27FC236}">
                <a16:creationId xmlns:a16="http://schemas.microsoft.com/office/drawing/2014/main" id="{A0488559-BA47-44F1-B957-D42FCA760E98}"/>
              </a:ext>
            </a:extLst>
          </p:cNvPr>
          <p:cNvPicPr>
            <a:picLocks noChangeAspect="1"/>
          </p:cNvPicPr>
          <p:nvPr/>
        </p:nvPicPr>
        <p:blipFill>
          <a:blip r:embed="rId5"/>
          <a:stretch>
            <a:fillRect/>
          </a:stretch>
        </p:blipFill>
        <p:spPr>
          <a:xfrm>
            <a:off x="1208620" y="2193687"/>
            <a:ext cx="2181225" cy="342900"/>
          </a:xfrm>
          <a:prstGeom prst="rect">
            <a:avLst/>
          </a:prstGeom>
        </p:spPr>
      </p:pic>
    </p:spTree>
    <p:extLst>
      <p:ext uri="{BB962C8B-B14F-4D97-AF65-F5344CB8AC3E}">
        <p14:creationId xmlns:p14="http://schemas.microsoft.com/office/powerpoint/2010/main" val="284763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 pre Close of Registration</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7010518" y="2066169"/>
            <a:ext cx="1673107" cy="553998"/>
          </a:xfrm>
          <a:prstGeom prst="rect">
            <a:avLst/>
          </a:prstGeom>
          <a:noFill/>
        </p:spPr>
        <p:txBody>
          <a:bodyPr wrap="square" rtlCol="0">
            <a:spAutoFit/>
          </a:bodyPr>
          <a:lstStyle/>
          <a:p>
            <a:r>
              <a:rPr lang="en-US" dirty="0">
                <a:solidFill>
                  <a:srgbClr val="009286"/>
                </a:solidFill>
                <a:latin typeface="+mn-lt"/>
              </a:rPr>
              <a:t>Fill in phone number which will be used for 2 factor authentication</a:t>
            </a:r>
          </a:p>
        </p:txBody>
      </p:sp>
      <p:sp>
        <p:nvSpPr>
          <p:cNvPr id="18" name="Content Placeholder 6">
            <a:extLst>
              <a:ext uri="{FF2B5EF4-FFF2-40B4-BE49-F238E27FC236}">
                <a16:creationId xmlns:a16="http://schemas.microsoft.com/office/drawing/2014/main" id="{9B9599E5-2EDA-4CC4-9B09-8755667D3A0F}"/>
              </a:ext>
            </a:extLst>
          </p:cNvPr>
          <p:cNvSpPr txBox="1">
            <a:spLocks/>
          </p:cNvSpPr>
          <p:nvPr/>
        </p:nvSpPr>
        <p:spPr>
          <a:xfrm>
            <a:off x="1118790" y="181536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pic>
        <p:nvPicPr>
          <p:cNvPr id="3" name="Picture 2">
            <a:extLst>
              <a:ext uri="{FF2B5EF4-FFF2-40B4-BE49-F238E27FC236}">
                <a16:creationId xmlns:a16="http://schemas.microsoft.com/office/drawing/2014/main" id="{FC74BB64-236A-46D0-9EB1-D93090E67CAE}"/>
              </a:ext>
            </a:extLst>
          </p:cNvPr>
          <p:cNvPicPr>
            <a:picLocks noChangeAspect="1"/>
          </p:cNvPicPr>
          <p:nvPr/>
        </p:nvPicPr>
        <p:blipFill>
          <a:blip r:embed="rId3"/>
          <a:stretch>
            <a:fillRect/>
          </a:stretch>
        </p:blipFill>
        <p:spPr>
          <a:xfrm>
            <a:off x="1222375" y="1642110"/>
            <a:ext cx="5041171" cy="3782377"/>
          </a:xfrm>
          <a:prstGeom prst="rect">
            <a:avLst/>
          </a:prstGeom>
        </p:spPr>
      </p:pic>
      <p:graphicFrame>
        <p:nvGraphicFramePr>
          <p:cNvPr id="21" name="Table 20">
            <a:extLst>
              <a:ext uri="{FF2B5EF4-FFF2-40B4-BE49-F238E27FC236}">
                <a16:creationId xmlns:a16="http://schemas.microsoft.com/office/drawing/2014/main" id="{D3EFB62C-CD43-4F27-B794-5D8D46781F93}"/>
              </a:ext>
            </a:extLst>
          </p:cNvPr>
          <p:cNvGraphicFramePr>
            <a:graphicFrameLocks noGrp="1"/>
          </p:cNvGraphicFramePr>
          <p:nvPr>
            <p:extLst>
              <p:ext uri="{D42A27DB-BD31-4B8C-83A1-F6EECF244321}">
                <p14:modId xmlns:p14="http://schemas.microsoft.com/office/powerpoint/2010/main" val="3745225040"/>
              </p:ext>
            </p:extLst>
          </p:nvPr>
        </p:nvGraphicFramePr>
        <p:xfrm>
          <a:off x="3005587" y="923185"/>
          <a:ext cx="4948819" cy="257810"/>
        </p:xfrm>
        <a:graphic>
          <a:graphicData uri="http://schemas.openxmlformats.org/drawingml/2006/table">
            <a:tbl>
              <a:tblPr firstRow="1" bandRow="1">
                <a:tableStyleId>{5C22544A-7EE6-4342-B048-85BDC9FD1C3A}</a:tableStyleId>
              </a:tblPr>
              <a:tblGrid>
                <a:gridCol w="4948819">
                  <a:extLst>
                    <a:ext uri="{9D8B030D-6E8A-4147-A177-3AD203B41FA5}">
                      <a16:colId xmlns:a16="http://schemas.microsoft.com/office/drawing/2014/main" val="20000"/>
                    </a:ext>
                  </a:extLst>
                </a:gridCol>
              </a:tblGrid>
              <a:tr h="160338">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Before Wednesday 15 April 2020, 17:30 CET</a:t>
                      </a:r>
                    </a:p>
                  </a:txBody>
                  <a:tcPr marL="0" marR="0" marT="0" marB="4445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2" name="Afbeelding 11">
            <a:extLst>
              <a:ext uri="{FF2B5EF4-FFF2-40B4-BE49-F238E27FC236}">
                <a16:creationId xmlns:a16="http://schemas.microsoft.com/office/drawing/2014/main" id="{9DD419A2-B096-4C9D-B268-1416F688D8B7}"/>
              </a:ext>
            </a:extLst>
          </p:cNvPr>
          <p:cNvPicPr>
            <a:picLocks noChangeAspect="1"/>
          </p:cNvPicPr>
          <p:nvPr/>
        </p:nvPicPr>
        <p:blipFill>
          <a:blip r:embed="rId4"/>
          <a:stretch>
            <a:fillRect/>
          </a:stretch>
        </p:blipFill>
        <p:spPr>
          <a:xfrm>
            <a:off x="1431210" y="2343168"/>
            <a:ext cx="2181225" cy="342900"/>
          </a:xfrm>
          <a:prstGeom prst="rect">
            <a:avLst/>
          </a:prstGeom>
        </p:spPr>
      </p:pic>
    </p:spTree>
    <p:extLst>
      <p:ext uri="{BB962C8B-B14F-4D97-AF65-F5344CB8AC3E}">
        <p14:creationId xmlns:p14="http://schemas.microsoft.com/office/powerpoint/2010/main" val="125485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 pre Close of Registration</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5369802" y="2134368"/>
            <a:ext cx="1673107" cy="892552"/>
          </a:xfrm>
          <a:prstGeom prst="rect">
            <a:avLst/>
          </a:prstGeom>
          <a:noFill/>
        </p:spPr>
        <p:txBody>
          <a:bodyPr wrap="square" rtlCol="0">
            <a:spAutoFit/>
          </a:bodyPr>
          <a:lstStyle/>
          <a:p>
            <a:r>
              <a:rPr lang="en-GB" dirty="0">
                <a:solidFill>
                  <a:srgbClr val="009286"/>
                </a:solidFill>
                <a:latin typeface="+mn-lt"/>
              </a:rPr>
              <a:t>Notification will be displayed with highlighted risks and terms of use </a:t>
            </a:r>
          </a:p>
          <a:p>
            <a:r>
              <a:rPr lang="en-GB" dirty="0">
                <a:solidFill>
                  <a:srgbClr val="009286"/>
                </a:solidFill>
                <a:latin typeface="+mn-lt"/>
              </a:rPr>
              <a:t>(including reference to ABN AMRO’s policy)</a:t>
            </a:r>
          </a:p>
        </p:txBody>
      </p:sp>
      <p:sp>
        <p:nvSpPr>
          <p:cNvPr id="18" name="Content Placeholder 6">
            <a:extLst>
              <a:ext uri="{FF2B5EF4-FFF2-40B4-BE49-F238E27FC236}">
                <a16:creationId xmlns:a16="http://schemas.microsoft.com/office/drawing/2014/main" id="{9B9599E5-2EDA-4CC4-9B09-8755667D3A0F}"/>
              </a:ext>
            </a:extLst>
          </p:cNvPr>
          <p:cNvSpPr txBox="1">
            <a:spLocks/>
          </p:cNvSpPr>
          <p:nvPr/>
        </p:nvSpPr>
        <p:spPr>
          <a:xfrm>
            <a:off x="1118790" y="181536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pic>
        <p:nvPicPr>
          <p:cNvPr id="12" name="Picture 11">
            <a:extLst>
              <a:ext uri="{FF2B5EF4-FFF2-40B4-BE49-F238E27FC236}">
                <a16:creationId xmlns:a16="http://schemas.microsoft.com/office/drawing/2014/main" id="{87EF44C4-3B97-4931-BC9F-7AE3F107CA63}"/>
              </a:ext>
            </a:extLst>
          </p:cNvPr>
          <p:cNvPicPr>
            <a:picLocks noChangeAspect="1"/>
          </p:cNvPicPr>
          <p:nvPr/>
        </p:nvPicPr>
        <p:blipFill>
          <a:blip r:embed="rId3"/>
          <a:stretch>
            <a:fillRect/>
          </a:stretch>
        </p:blipFill>
        <p:spPr>
          <a:xfrm>
            <a:off x="1301652" y="1741097"/>
            <a:ext cx="3680660" cy="4339305"/>
          </a:xfrm>
          <a:prstGeom prst="rect">
            <a:avLst/>
          </a:prstGeom>
        </p:spPr>
      </p:pic>
      <p:graphicFrame>
        <p:nvGraphicFramePr>
          <p:cNvPr id="23" name="Table 22">
            <a:extLst>
              <a:ext uri="{FF2B5EF4-FFF2-40B4-BE49-F238E27FC236}">
                <a16:creationId xmlns:a16="http://schemas.microsoft.com/office/drawing/2014/main" id="{617DF35B-0D3D-4FC9-98DC-49C424F8F034}"/>
              </a:ext>
            </a:extLst>
          </p:cNvPr>
          <p:cNvGraphicFramePr>
            <a:graphicFrameLocks noGrp="1"/>
          </p:cNvGraphicFramePr>
          <p:nvPr>
            <p:extLst>
              <p:ext uri="{D42A27DB-BD31-4B8C-83A1-F6EECF244321}">
                <p14:modId xmlns:p14="http://schemas.microsoft.com/office/powerpoint/2010/main" val="786336272"/>
              </p:ext>
            </p:extLst>
          </p:nvPr>
        </p:nvGraphicFramePr>
        <p:xfrm>
          <a:off x="3141982" y="906954"/>
          <a:ext cx="4674721" cy="285358"/>
        </p:xfrm>
        <a:graphic>
          <a:graphicData uri="http://schemas.openxmlformats.org/drawingml/2006/table">
            <a:tbl>
              <a:tblPr firstRow="1" bandRow="1">
                <a:tableStyleId>{5C22544A-7EE6-4342-B048-85BDC9FD1C3A}</a:tableStyleId>
              </a:tblPr>
              <a:tblGrid>
                <a:gridCol w="4674721">
                  <a:extLst>
                    <a:ext uri="{9D8B030D-6E8A-4147-A177-3AD203B41FA5}">
                      <a16:colId xmlns:a16="http://schemas.microsoft.com/office/drawing/2014/main" val="20000"/>
                    </a:ext>
                  </a:extLst>
                </a:gridCol>
              </a:tblGrid>
              <a:tr h="285358">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Before Wednesday 15 April 2020, 17:30 CET</a:t>
                      </a:r>
                    </a:p>
                  </a:txBody>
                  <a:tcPr marL="0" marR="0" marT="0" marB="4445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4" name="Afbeelding 13">
            <a:extLst>
              <a:ext uri="{FF2B5EF4-FFF2-40B4-BE49-F238E27FC236}">
                <a16:creationId xmlns:a16="http://schemas.microsoft.com/office/drawing/2014/main" id="{CD083BE7-D405-403A-A464-9592081B555E}"/>
              </a:ext>
            </a:extLst>
          </p:cNvPr>
          <p:cNvPicPr>
            <a:picLocks noChangeAspect="1"/>
          </p:cNvPicPr>
          <p:nvPr/>
        </p:nvPicPr>
        <p:blipFill>
          <a:blip r:embed="rId4"/>
          <a:stretch>
            <a:fillRect/>
          </a:stretch>
        </p:blipFill>
        <p:spPr>
          <a:xfrm>
            <a:off x="1374775" y="2214403"/>
            <a:ext cx="1543051" cy="376397"/>
          </a:xfrm>
          <a:prstGeom prst="rect">
            <a:avLst/>
          </a:prstGeom>
        </p:spPr>
      </p:pic>
      <p:pic>
        <p:nvPicPr>
          <p:cNvPr id="25" name="Picture 11">
            <a:extLst>
              <a:ext uri="{FF2B5EF4-FFF2-40B4-BE49-F238E27FC236}">
                <a16:creationId xmlns:a16="http://schemas.microsoft.com/office/drawing/2014/main" id="{7EF97564-6053-4568-80B4-9D5EDEA9C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1210" y="2255544"/>
            <a:ext cx="708675" cy="199868"/>
          </a:xfrm>
          <a:prstGeom prst="rect">
            <a:avLst/>
          </a:prstGeom>
        </p:spPr>
      </p:pic>
    </p:spTree>
    <p:extLst>
      <p:ext uri="{BB962C8B-B14F-4D97-AF65-F5344CB8AC3E}">
        <p14:creationId xmlns:p14="http://schemas.microsoft.com/office/powerpoint/2010/main" val="202835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 pre Close of Registration</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6159640" y="2415984"/>
            <a:ext cx="1673107" cy="553998"/>
          </a:xfrm>
          <a:prstGeom prst="rect">
            <a:avLst/>
          </a:prstGeom>
          <a:noFill/>
        </p:spPr>
        <p:txBody>
          <a:bodyPr wrap="square" rtlCol="0">
            <a:spAutoFit/>
          </a:bodyPr>
          <a:lstStyle/>
          <a:p>
            <a:r>
              <a:rPr lang="en-GB" dirty="0">
                <a:solidFill>
                  <a:srgbClr val="009286"/>
                </a:solidFill>
                <a:latin typeface="+mn-lt"/>
              </a:rPr>
              <a:t>Key in the one-time-passcode as received on your mobile phone</a:t>
            </a:r>
          </a:p>
        </p:txBody>
      </p:sp>
      <p:sp>
        <p:nvSpPr>
          <p:cNvPr id="18" name="Content Placeholder 6">
            <a:extLst>
              <a:ext uri="{FF2B5EF4-FFF2-40B4-BE49-F238E27FC236}">
                <a16:creationId xmlns:a16="http://schemas.microsoft.com/office/drawing/2014/main" id="{9B9599E5-2EDA-4CC4-9B09-8755667D3A0F}"/>
              </a:ext>
            </a:extLst>
          </p:cNvPr>
          <p:cNvSpPr txBox="1">
            <a:spLocks/>
          </p:cNvSpPr>
          <p:nvPr/>
        </p:nvSpPr>
        <p:spPr>
          <a:xfrm>
            <a:off x="1118790" y="181536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0" name="Content Placeholder 6">
            <a:extLst>
              <a:ext uri="{FF2B5EF4-FFF2-40B4-BE49-F238E27FC236}">
                <a16:creationId xmlns:a16="http://schemas.microsoft.com/office/drawing/2014/main" id="{D5D32D08-C34E-429A-AE3B-676C6D8A4026}"/>
              </a:ext>
            </a:extLst>
          </p:cNvPr>
          <p:cNvSpPr txBox="1">
            <a:spLocks/>
          </p:cNvSpPr>
          <p:nvPr/>
        </p:nvSpPr>
        <p:spPr>
          <a:xfrm>
            <a:off x="1240710" y="176202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pic>
        <p:nvPicPr>
          <p:cNvPr id="3" name="Picture 2">
            <a:extLst>
              <a:ext uri="{FF2B5EF4-FFF2-40B4-BE49-F238E27FC236}">
                <a16:creationId xmlns:a16="http://schemas.microsoft.com/office/drawing/2014/main" id="{407B4654-33EC-4D4F-8B13-C569CBE24AFF}"/>
              </a:ext>
            </a:extLst>
          </p:cNvPr>
          <p:cNvPicPr>
            <a:picLocks noChangeAspect="1"/>
          </p:cNvPicPr>
          <p:nvPr/>
        </p:nvPicPr>
        <p:blipFill>
          <a:blip r:embed="rId3"/>
          <a:stretch>
            <a:fillRect/>
          </a:stretch>
        </p:blipFill>
        <p:spPr>
          <a:xfrm>
            <a:off x="1253099" y="1738313"/>
            <a:ext cx="3981449" cy="2528887"/>
          </a:xfrm>
          <a:prstGeom prst="rect">
            <a:avLst/>
          </a:prstGeom>
        </p:spPr>
      </p:pic>
      <p:graphicFrame>
        <p:nvGraphicFramePr>
          <p:cNvPr id="22" name="Table 21">
            <a:extLst>
              <a:ext uri="{FF2B5EF4-FFF2-40B4-BE49-F238E27FC236}">
                <a16:creationId xmlns:a16="http://schemas.microsoft.com/office/drawing/2014/main" id="{705DF227-4255-43E9-BD4C-2E9018082CE3}"/>
              </a:ext>
            </a:extLst>
          </p:cNvPr>
          <p:cNvGraphicFramePr>
            <a:graphicFrameLocks noGrp="1"/>
          </p:cNvGraphicFramePr>
          <p:nvPr>
            <p:extLst>
              <p:ext uri="{D42A27DB-BD31-4B8C-83A1-F6EECF244321}">
                <p14:modId xmlns:p14="http://schemas.microsoft.com/office/powerpoint/2010/main" val="1224037976"/>
              </p:ext>
            </p:extLst>
          </p:nvPr>
        </p:nvGraphicFramePr>
        <p:xfrm>
          <a:off x="3005587" y="910023"/>
          <a:ext cx="4674721" cy="342297"/>
        </p:xfrm>
        <a:graphic>
          <a:graphicData uri="http://schemas.openxmlformats.org/drawingml/2006/table">
            <a:tbl>
              <a:tblPr firstRow="1" bandRow="1">
                <a:tableStyleId>{5C22544A-7EE6-4342-B048-85BDC9FD1C3A}</a:tableStyleId>
              </a:tblPr>
              <a:tblGrid>
                <a:gridCol w="4674721">
                  <a:extLst>
                    <a:ext uri="{9D8B030D-6E8A-4147-A177-3AD203B41FA5}">
                      <a16:colId xmlns:a16="http://schemas.microsoft.com/office/drawing/2014/main" val="20000"/>
                    </a:ext>
                  </a:extLst>
                </a:gridCol>
              </a:tblGrid>
              <a:tr h="342297">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Before Wednesday 15 April 2020, 17:30 CET</a:t>
                      </a:r>
                    </a:p>
                  </a:txBody>
                  <a:tcPr marL="0" marR="0" marT="0" marB="4445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3" name="Afbeelding 22">
            <a:extLst>
              <a:ext uri="{FF2B5EF4-FFF2-40B4-BE49-F238E27FC236}">
                <a16:creationId xmlns:a16="http://schemas.microsoft.com/office/drawing/2014/main" id="{AA8727F8-7BC7-4129-ADBB-981F3C2CA0CF}"/>
              </a:ext>
            </a:extLst>
          </p:cNvPr>
          <p:cNvPicPr>
            <a:picLocks noChangeAspect="1"/>
          </p:cNvPicPr>
          <p:nvPr/>
        </p:nvPicPr>
        <p:blipFill>
          <a:blip r:embed="rId4"/>
          <a:stretch>
            <a:fillRect/>
          </a:stretch>
        </p:blipFill>
        <p:spPr>
          <a:xfrm>
            <a:off x="1391947" y="2223908"/>
            <a:ext cx="2181225" cy="342900"/>
          </a:xfrm>
          <a:prstGeom prst="rect">
            <a:avLst/>
          </a:prstGeom>
        </p:spPr>
      </p:pic>
    </p:spTree>
    <p:extLst>
      <p:ext uri="{BB962C8B-B14F-4D97-AF65-F5344CB8AC3E}">
        <p14:creationId xmlns:p14="http://schemas.microsoft.com/office/powerpoint/2010/main" val="47812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 pre Close of Registration</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6551014" y="2530921"/>
            <a:ext cx="1673107" cy="553998"/>
          </a:xfrm>
          <a:prstGeom prst="rect">
            <a:avLst/>
          </a:prstGeom>
          <a:noFill/>
        </p:spPr>
        <p:txBody>
          <a:bodyPr wrap="square" rtlCol="0">
            <a:spAutoFit/>
          </a:bodyPr>
          <a:lstStyle/>
          <a:p>
            <a:r>
              <a:rPr lang="en-US" dirty="0">
                <a:solidFill>
                  <a:srgbClr val="009286"/>
                </a:solidFill>
                <a:latin typeface="+mn-lt"/>
              </a:rPr>
              <a:t>Your intermediary will further process your request</a:t>
            </a:r>
            <a:endParaRPr lang="en-GB" dirty="0">
              <a:solidFill>
                <a:srgbClr val="009286"/>
              </a:solidFill>
              <a:latin typeface="+mn-lt"/>
            </a:endParaRPr>
          </a:p>
        </p:txBody>
      </p:sp>
      <p:sp>
        <p:nvSpPr>
          <p:cNvPr id="18" name="Content Placeholder 6">
            <a:extLst>
              <a:ext uri="{FF2B5EF4-FFF2-40B4-BE49-F238E27FC236}">
                <a16:creationId xmlns:a16="http://schemas.microsoft.com/office/drawing/2014/main" id="{9B9599E5-2EDA-4CC4-9B09-8755667D3A0F}"/>
              </a:ext>
            </a:extLst>
          </p:cNvPr>
          <p:cNvSpPr txBox="1">
            <a:spLocks/>
          </p:cNvSpPr>
          <p:nvPr/>
        </p:nvSpPr>
        <p:spPr>
          <a:xfrm>
            <a:off x="1118790" y="181536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0" name="Content Placeholder 6">
            <a:extLst>
              <a:ext uri="{FF2B5EF4-FFF2-40B4-BE49-F238E27FC236}">
                <a16:creationId xmlns:a16="http://schemas.microsoft.com/office/drawing/2014/main" id="{D5D32D08-C34E-429A-AE3B-676C6D8A4026}"/>
              </a:ext>
            </a:extLst>
          </p:cNvPr>
          <p:cNvSpPr txBox="1">
            <a:spLocks/>
          </p:cNvSpPr>
          <p:nvPr/>
        </p:nvSpPr>
        <p:spPr>
          <a:xfrm>
            <a:off x="1240710" y="176202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2" name="Content Placeholder 6">
            <a:extLst>
              <a:ext uri="{FF2B5EF4-FFF2-40B4-BE49-F238E27FC236}">
                <a16:creationId xmlns:a16="http://schemas.microsoft.com/office/drawing/2014/main" id="{3889326D-BF50-4208-9ADB-92406E5C4986}"/>
              </a:ext>
            </a:extLst>
          </p:cNvPr>
          <p:cNvSpPr txBox="1">
            <a:spLocks/>
          </p:cNvSpPr>
          <p:nvPr/>
        </p:nvSpPr>
        <p:spPr>
          <a:xfrm>
            <a:off x="1141650" y="174678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pic>
        <p:nvPicPr>
          <p:cNvPr id="12" name="Picture 11">
            <a:extLst>
              <a:ext uri="{FF2B5EF4-FFF2-40B4-BE49-F238E27FC236}">
                <a16:creationId xmlns:a16="http://schemas.microsoft.com/office/drawing/2014/main" id="{AA676CC3-4009-4326-AE69-B581E177C55E}"/>
              </a:ext>
            </a:extLst>
          </p:cNvPr>
          <p:cNvPicPr>
            <a:picLocks noChangeAspect="1"/>
          </p:cNvPicPr>
          <p:nvPr/>
        </p:nvPicPr>
        <p:blipFill>
          <a:blip r:embed="rId3"/>
          <a:stretch>
            <a:fillRect/>
          </a:stretch>
        </p:blipFill>
        <p:spPr>
          <a:xfrm>
            <a:off x="1189070" y="1737816"/>
            <a:ext cx="4970570" cy="3186112"/>
          </a:xfrm>
          <a:prstGeom prst="rect">
            <a:avLst/>
          </a:prstGeom>
        </p:spPr>
      </p:pic>
      <p:graphicFrame>
        <p:nvGraphicFramePr>
          <p:cNvPr id="23" name="Table 22">
            <a:extLst>
              <a:ext uri="{FF2B5EF4-FFF2-40B4-BE49-F238E27FC236}">
                <a16:creationId xmlns:a16="http://schemas.microsoft.com/office/drawing/2014/main" id="{80792574-64EF-4F71-99EB-000B95077A93}"/>
              </a:ext>
            </a:extLst>
          </p:cNvPr>
          <p:cNvGraphicFramePr>
            <a:graphicFrameLocks noGrp="1"/>
          </p:cNvGraphicFramePr>
          <p:nvPr>
            <p:extLst>
              <p:ext uri="{D42A27DB-BD31-4B8C-83A1-F6EECF244321}">
                <p14:modId xmlns:p14="http://schemas.microsoft.com/office/powerpoint/2010/main" val="371898610"/>
              </p:ext>
            </p:extLst>
          </p:nvPr>
        </p:nvGraphicFramePr>
        <p:xfrm>
          <a:off x="3005587" y="906644"/>
          <a:ext cx="4674721" cy="362047"/>
        </p:xfrm>
        <a:graphic>
          <a:graphicData uri="http://schemas.openxmlformats.org/drawingml/2006/table">
            <a:tbl>
              <a:tblPr firstRow="1" bandRow="1">
                <a:tableStyleId>{5C22544A-7EE6-4342-B048-85BDC9FD1C3A}</a:tableStyleId>
              </a:tblPr>
              <a:tblGrid>
                <a:gridCol w="4674721">
                  <a:extLst>
                    <a:ext uri="{9D8B030D-6E8A-4147-A177-3AD203B41FA5}">
                      <a16:colId xmlns:a16="http://schemas.microsoft.com/office/drawing/2014/main" val="20000"/>
                    </a:ext>
                  </a:extLst>
                </a:gridCol>
              </a:tblGrid>
              <a:tr h="362047">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Before Wednesday 15 April 2020, 17:30 CET</a:t>
                      </a:r>
                    </a:p>
                  </a:txBody>
                  <a:tcPr marL="0" marR="0" marT="0" marB="4445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520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 pre Close of Registration</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4860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2111697"/>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2013344"/>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2165744"/>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2013344"/>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0" name="Content Placeholder 6">
            <a:extLst>
              <a:ext uri="{FF2B5EF4-FFF2-40B4-BE49-F238E27FC236}">
                <a16:creationId xmlns:a16="http://schemas.microsoft.com/office/drawing/2014/main" id="{D5D32D08-C34E-429A-AE3B-676C6D8A4026}"/>
              </a:ext>
            </a:extLst>
          </p:cNvPr>
          <p:cNvSpPr txBox="1">
            <a:spLocks/>
          </p:cNvSpPr>
          <p:nvPr/>
        </p:nvSpPr>
        <p:spPr>
          <a:xfrm>
            <a:off x="1240710" y="2020964"/>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2" name="Content Placeholder 6">
            <a:extLst>
              <a:ext uri="{FF2B5EF4-FFF2-40B4-BE49-F238E27FC236}">
                <a16:creationId xmlns:a16="http://schemas.microsoft.com/office/drawing/2014/main" id="{3889326D-BF50-4208-9ADB-92406E5C4986}"/>
              </a:ext>
            </a:extLst>
          </p:cNvPr>
          <p:cNvSpPr txBox="1">
            <a:spLocks/>
          </p:cNvSpPr>
          <p:nvPr/>
        </p:nvSpPr>
        <p:spPr>
          <a:xfrm>
            <a:off x="1141650" y="2005724"/>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graphicFrame>
        <p:nvGraphicFramePr>
          <p:cNvPr id="23" name="Table 22">
            <a:extLst>
              <a:ext uri="{FF2B5EF4-FFF2-40B4-BE49-F238E27FC236}">
                <a16:creationId xmlns:a16="http://schemas.microsoft.com/office/drawing/2014/main" id="{810EE1C0-73F8-47F3-924B-BCE8F4D7A10E}"/>
              </a:ext>
            </a:extLst>
          </p:cNvPr>
          <p:cNvGraphicFramePr>
            <a:graphicFrameLocks noGrp="1"/>
          </p:cNvGraphicFramePr>
          <p:nvPr>
            <p:extLst>
              <p:ext uri="{D42A27DB-BD31-4B8C-83A1-F6EECF244321}">
                <p14:modId xmlns:p14="http://schemas.microsoft.com/office/powerpoint/2010/main" val="469719428"/>
              </p:ext>
            </p:extLst>
          </p:nvPr>
        </p:nvGraphicFramePr>
        <p:xfrm>
          <a:off x="1278810" y="1448616"/>
          <a:ext cx="6449084" cy="196850"/>
        </p:xfrm>
        <a:graphic>
          <a:graphicData uri="http://schemas.openxmlformats.org/drawingml/2006/table">
            <a:tbl>
              <a:tblPr firstRow="1" bandRow="1">
                <a:tableStyleId>{5C22544A-7EE6-4342-B048-85BDC9FD1C3A}</a:tableStyleId>
              </a:tblPr>
              <a:tblGrid>
                <a:gridCol w="6449084">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000" b="1" i="0" u="none" strike="noStrike" cap="none" normalizeH="0" baseline="0" dirty="0">
                          <a:ln>
                            <a:noFill/>
                          </a:ln>
                          <a:solidFill>
                            <a:srgbClr val="009286"/>
                          </a:solidFill>
                          <a:effectLst/>
                          <a:latin typeface="+mn-lt"/>
                        </a:rPr>
                        <a:t>A created request can be seen in My Events (observe pending state)</a:t>
                      </a: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4" name="Picture 13">
            <a:extLst>
              <a:ext uri="{FF2B5EF4-FFF2-40B4-BE49-F238E27FC236}">
                <a16:creationId xmlns:a16="http://schemas.microsoft.com/office/drawing/2014/main" id="{9CC4B32F-B9ED-4EC4-BAF1-E25C7E5745E0}"/>
              </a:ext>
            </a:extLst>
          </p:cNvPr>
          <p:cNvPicPr>
            <a:picLocks noChangeAspect="1"/>
          </p:cNvPicPr>
          <p:nvPr/>
        </p:nvPicPr>
        <p:blipFill>
          <a:blip r:embed="rId3"/>
          <a:stretch>
            <a:fillRect/>
          </a:stretch>
        </p:blipFill>
        <p:spPr>
          <a:xfrm>
            <a:off x="1241054" y="1773323"/>
            <a:ext cx="7802880" cy="1878827"/>
          </a:xfrm>
          <a:prstGeom prst="rect">
            <a:avLst/>
          </a:prstGeom>
        </p:spPr>
      </p:pic>
      <p:graphicFrame>
        <p:nvGraphicFramePr>
          <p:cNvPr id="24" name="Table 23">
            <a:extLst>
              <a:ext uri="{FF2B5EF4-FFF2-40B4-BE49-F238E27FC236}">
                <a16:creationId xmlns:a16="http://schemas.microsoft.com/office/drawing/2014/main" id="{3BD702F4-3E3A-4D77-86C2-BE95FA6C2AB6}"/>
              </a:ext>
            </a:extLst>
          </p:cNvPr>
          <p:cNvGraphicFramePr>
            <a:graphicFrameLocks noGrp="1"/>
          </p:cNvGraphicFramePr>
          <p:nvPr>
            <p:extLst>
              <p:ext uri="{D42A27DB-BD31-4B8C-83A1-F6EECF244321}">
                <p14:modId xmlns:p14="http://schemas.microsoft.com/office/powerpoint/2010/main" val="3140197840"/>
              </p:ext>
            </p:extLst>
          </p:nvPr>
        </p:nvGraphicFramePr>
        <p:xfrm>
          <a:off x="3005587" y="910397"/>
          <a:ext cx="4674721" cy="344850"/>
        </p:xfrm>
        <a:graphic>
          <a:graphicData uri="http://schemas.openxmlformats.org/drawingml/2006/table">
            <a:tbl>
              <a:tblPr firstRow="1" bandRow="1">
                <a:tableStyleId>{5C22544A-7EE6-4342-B048-85BDC9FD1C3A}</a:tableStyleId>
              </a:tblPr>
              <a:tblGrid>
                <a:gridCol w="4674721">
                  <a:extLst>
                    <a:ext uri="{9D8B030D-6E8A-4147-A177-3AD203B41FA5}">
                      <a16:colId xmlns:a16="http://schemas.microsoft.com/office/drawing/2014/main" val="20000"/>
                    </a:ext>
                  </a:extLst>
                </a:gridCol>
              </a:tblGrid>
              <a:tr h="344850">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Before Wednesday 15 April 2020, 17:30 CET</a:t>
                      </a:r>
                    </a:p>
                  </a:txBody>
                  <a:tcPr marL="0" marR="0" marT="0" marB="4445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5" name="Afbeelding 24">
            <a:extLst>
              <a:ext uri="{FF2B5EF4-FFF2-40B4-BE49-F238E27FC236}">
                <a16:creationId xmlns:a16="http://schemas.microsoft.com/office/drawing/2014/main" id="{74DAFA5F-1FAA-4329-A030-A1CDCFB168DD}"/>
              </a:ext>
            </a:extLst>
          </p:cNvPr>
          <p:cNvPicPr>
            <a:picLocks noChangeAspect="1"/>
          </p:cNvPicPr>
          <p:nvPr/>
        </p:nvPicPr>
        <p:blipFill>
          <a:blip r:embed="rId4"/>
          <a:stretch>
            <a:fillRect/>
          </a:stretch>
        </p:blipFill>
        <p:spPr>
          <a:xfrm>
            <a:off x="1437398" y="3090430"/>
            <a:ext cx="2398266" cy="377020"/>
          </a:xfrm>
          <a:prstGeom prst="rect">
            <a:avLst/>
          </a:prstGeom>
        </p:spPr>
      </p:pic>
      <p:sp>
        <p:nvSpPr>
          <p:cNvPr id="26" name="Tekstvak 25">
            <a:extLst>
              <a:ext uri="{FF2B5EF4-FFF2-40B4-BE49-F238E27FC236}">
                <a16:creationId xmlns:a16="http://schemas.microsoft.com/office/drawing/2014/main" id="{C67A286E-2BC2-42C0-A5B4-883E8B41061A}"/>
              </a:ext>
            </a:extLst>
          </p:cNvPr>
          <p:cNvSpPr txBox="1"/>
          <p:nvPr/>
        </p:nvSpPr>
        <p:spPr>
          <a:xfrm>
            <a:off x="4260916" y="3035422"/>
            <a:ext cx="2318993" cy="194966"/>
          </a:xfrm>
          <a:prstGeom prst="rect">
            <a:avLst/>
          </a:prstGeom>
          <a:solidFill>
            <a:schemeClr val="bg1"/>
          </a:solidFill>
        </p:spPr>
        <p:txBody>
          <a:bodyPr wrap="square" lIns="0" tIns="43200" rIns="0" bIns="43200" rtlCol="0">
            <a:spAutoFit/>
          </a:bodyPr>
          <a:lstStyle/>
          <a:p>
            <a:pPr algn="ctr"/>
            <a:r>
              <a:rPr lang="nl-NL" sz="700" dirty="0">
                <a:solidFill>
                  <a:schemeClr val="bg1">
                    <a:lumMod val="50000"/>
                  </a:schemeClr>
                </a:solidFill>
              </a:rPr>
              <a:t>Annual General Meeting of Shareholders</a:t>
            </a:r>
          </a:p>
        </p:txBody>
      </p:sp>
    </p:spTree>
    <p:extLst>
      <p:ext uri="{BB962C8B-B14F-4D97-AF65-F5344CB8AC3E}">
        <p14:creationId xmlns:p14="http://schemas.microsoft.com/office/powerpoint/2010/main" val="191262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2976" y="341810"/>
            <a:ext cx="7551130" cy="276225"/>
          </a:xfrm>
        </p:spPr>
        <p:txBody>
          <a:bodyPr/>
          <a:lstStyle/>
          <a:p>
            <a:r>
              <a:rPr lang="en-GB" dirty="0"/>
              <a:t>Login procedure pre Close of Registration</a:t>
            </a:r>
            <a:endParaRPr lang="en-US" dirty="0"/>
          </a:p>
        </p:txBody>
      </p:sp>
      <p:sp>
        <p:nvSpPr>
          <p:cNvPr id="4" name="AutoShape 2" descr="Afbeeldingsresultaat voor argen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fbeeldingsresultaat voor argen 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fbeeldingsresultaat voor argen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argen x"/>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argen 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beeldingsresultaat voor argen x"/>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beeldingsresultaat voor argen x"/>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telene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telene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F5727A30-661A-4782-9E0B-52D55DF2E8BA}"/>
              </a:ext>
            </a:extLst>
          </p:cNvPr>
          <p:cNvSpPr/>
          <p:nvPr/>
        </p:nvSpPr>
        <p:spPr>
          <a:xfrm>
            <a:off x="5619750" y="1852753"/>
            <a:ext cx="1767818" cy="563231"/>
          </a:xfrm>
          <a:prstGeom prst="rect">
            <a:avLst/>
          </a:prstGeom>
        </p:spPr>
        <p:txBody>
          <a:bodyPr wrap="square">
            <a:spAutoFit/>
          </a:bodyPr>
          <a:lstStyle/>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a:p>
            <a:pPr marL="180975" lvl="2" indent="-177800">
              <a:buClr>
                <a:srgbClr val="009286"/>
              </a:buClr>
              <a:buSzPct val="100000"/>
              <a:buFont typeface="Wingdings"/>
              <a:buChar char="§"/>
            </a:pPr>
            <a:endParaRPr lang="en-GB" sz="900" dirty="0">
              <a:solidFill>
                <a:srgbClr val="6E838C"/>
              </a:solidFill>
            </a:endParaRPr>
          </a:p>
        </p:txBody>
      </p:sp>
      <p:graphicFrame>
        <p:nvGraphicFramePr>
          <p:cNvPr id="45" name="Table 44">
            <a:extLst>
              <a:ext uri="{FF2B5EF4-FFF2-40B4-BE49-F238E27FC236}">
                <a16:creationId xmlns:a16="http://schemas.microsoft.com/office/drawing/2014/main" id="{CA6A5AB6-77BF-4F6B-9E8D-CE42FC753B1B}"/>
              </a:ext>
            </a:extLst>
          </p:cNvPr>
          <p:cNvGraphicFramePr>
            <a:graphicFrameLocks noGrp="1"/>
          </p:cNvGraphicFramePr>
          <p:nvPr/>
        </p:nvGraphicFramePr>
        <p:xfrm>
          <a:off x="1253099" y="1433513"/>
          <a:ext cx="2981847" cy="196850"/>
        </p:xfrm>
        <a:graphic>
          <a:graphicData uri="http://schemas.openxmlformats.org/drawingml/2006/table">
            <a:tbl>
              <a:tblPr firstRow="1" bandRow="1">
                <a:tableStyleId>{5C22544A-7EE6-4342-B048-85BDC9FD1C3A}</a:tableStyleId>
              </a:tblPr>
              <a:tblGrid>
                <a:gridCol w="2981847">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GB" sz="1000" b="1" i="0" u="none" strike="noStrike" cap="none" normalizeH="0" baseline="0" dirty="0">
                        <a:ln>
                          <a:noFill/>
                        </a:ln>
                        <a:solidFill>
                          <a:srgbClr val="009286"/>
                        </a:solidFill>
                        <a:effectLst/>
                        <a:latin typeface="+mn-lt"/>
                      </a:endParaRPr>
                    </a:p>
                  </a:txBody>
                  <a:tcPr marL="0" marR="0" marT="0" marB="44450">
                    <a:lnL w="9525" cap="flat" cmpd="sng" algn="ctr">
                      <a:no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9525" cap="flat" cmpd="sng" algn="ctr">
                      <a:solidFill>
                        <a:srgbClr val="DBE0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5" name="Content Placeholder 6">
            <a:extLst>
              <a:ext uri="{FF2B5EF4-FFF2-40B4-BE49-F238E27FC236}">
                <a16:creationId xmlns:a16="http://schemas.microsoft.com/office/drawing/2014/main" id="{B31AC970-A221-481B-9223-808404CB55C2}"/>
              </a:ext>
            </a:extLst>
          </p:cNvPr>
          <p:cNvSpPr txBox="1">
            <a:spLocks/>
          </p:cNvSpPr>
          <p:nvPr/>
        </p:nvSpPr>
        <p:spPr>
          <a:xfrm>
            <a:off x="127881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60" name="Content Placeholder 6">
            <a:extLst>
              <a:ext uri="{FF2B5EF4-FFF2-40B4-BE49-F238E27FC236}">
                <a16:creationId xmlns:a16="http://schemas.microsoft.com/office/drawing/2014/main" id="{4CAB1BF4-9644-44F0-9A02-79F850F6860A}"/>
              </a:ext>
            </a:extLst>
          </p:cNvPr>
          <p:cNvSpPr txBox="1">
            <a:spLocks/>
          </p:cNvSpPr>
          <p:nvPr/>
        </p:nvSpPr>
        <p:spPr>
          <a:xfrm>
            <a:off x="1431210" y="19068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buNone/>
            </a:pPr>
            <a:endParaRPr lang="en-US" sz="1800" dirty="0">
              <a:solidFill>
                <a:srgbClr val="009900"/>
              </a:solidFill>
            </a:endParaRPr>
          </a:p>
        </p:txBody>
      </p:sp>
      <p:sp>
        <p:nvSpPr>
          <p:cNvPr id="67" name="TextBox 66">
            <a:extLst>
              <a:ext uri="{FF2B5EF4-FFF2-40B4-BE49-F238E27FC236}">
                <a16:creationId xmlns:a16="http://schemas.microsoft.com/office/drawing/2014/main" id="{860260F1-F69A-4CF0-8A5D-A826D124804F}"/>
              </a:ext>
            </a:extLst>
          </p:cNvPr>
          <p:cNvSpPr txBox="1"/>
          <p:nvPr/>
        </p:nvSpPr>
        <p:spPr>
          <a:xfrm>
            <a:off x="6159640" y="2415984"/>
            <a:ext cx="1673107" cy="707886"/>
          </a:xfrm>
          <a:prstGeom prst="rect">
            <a:avLst/>
          </a:prstGeom>
          <a:noFill/>
        </p:spPr>
        <p:txBody>
          <a:bodyPr wrap="square" rtlCol="0">
            <a:spAutoFit/>
          </a:bodyPr>
          <a:lstStyle/>
          <a:p>
            <a:r>
              <a:rPr lang="en-GB" dirty="0">
                <a:solidFill>
                  <a:srgbClr val="009286"/>
                </a:solidFill>
                <a:latin typeface="+mn-lt"/>
              </a:rPr>
              <a:t>Once approved by the intermediary, a shareholder will receive a confirmation mail</a:t>
            </a:r>
          </a:p>
        </p:txBody>
      </p:sp>
      <p:sp>
        <p:nvSpPr>
          <p:cNvPr id="18" name="Content Placeholder 6">
            <a:extLst>
              <a:ext uri="{FF2B5EF4-FFF2-40B4-BE49-F238E27FC236}">
                <a16:creationId xmlns:a16="http://schemas.microsoft.com/office/drawing/2014/main" id="{9B9599E5-2EDA-4CC4-9B09-8755667D3A0F}"/>
              </a:ext>
            </a:extLst>
          </p:cNvPr>
          <p:cNvSpPr txBox="1">
            <a:spLocks/>
          </p:cNvSpPr>
          <p:nvPr/>
        </p:nvSpPr>
        <p:spPr>
          <a:xfrm>
            <a:off x="1118790" y="181536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1" name="Content Placeholder 6">
            <a:extLst>
              <a:ext uri="{FF2B5EF4-FFF2-40B4-BE49-F238E27FC236}">
                <a16:creationId xmlns:a16="http://schemas.microsoft.com/office/drawing/2014/main" id="{31CB4BBF-5FB2-4020-BD93-6BC6CF641701}"/>
              </a:ext>
            </a:extLst>
          </p:cNvPr>
          <p:cNvSpPr txBox="1">
            <a:spLocks/>
          </p:cNvSpPr>
          <p:nvPr/>
        </p:nvSpPr>
        <p:spPr>
          <a:xfrm>
            <a:off x="1149270" y="175440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sp>
        <p:nvSpPr>
          <p:cNvPr id="20" name="Content Placeholder 6">
            <a:extLst>
              <a:ext uri="{FF2B5EF4-FFF2-40B4-BE49-F238E27FC236}">
                <a16:creationId xmlns:a16="http://schemas.microsoft.com/office/drawing/2014/main" id="{D5D32D08-C34E-429A-AE3B-676C6D8A4026}"/>
              </a:ext>
            </a:extLst>
          </p:cNvPr>
          <p:cNvSpPr txBox="1">
            <a:spLocks/>
          </p:cNvSpPr>
          <p:nvPr/>
        </p:nvSpPr>
        <p:spPr>
          <a:xfrm>
            <a:off x="1240710" y="1762020"/>
            <a:ext cx="3453554" cy="2395329"/>
          </a:xfrm>
          <a:prstGeom prst="rect">
            <a:avLst/>
          </a:prstGeom>
        </p:spPr>
        <p:txBody>
          <a:bodyPr/>
          <a:lstStyle>
            <a:lvl1pPr marL="251978" indent="-251978" algn="l" defTabSz="863925" rtl="0" eaLnBrk="1" latinLnBrk="0" hangingPunct="1">
              <a:spcBef>
                <a:spcPct val="20000"/>
              </a:spcBef>
              <a:buClr>
                <a:srgbClr val="009900"/>
              </a:buClr>
              <a:buFont typeface="Wingdings" panose="05000000000000000000" pitchFamily="2" charset="2"/>
              <a:buChar char="§"/>
              <a:defRPr sz="1500" kern="1200">
                <a:solidFill>
                  <a:schemeClr val="tx1"/>
                </a:solidFill>
                <a:latin typeface="KPN Metric Light" panose="020B0404020101010102" pitchFamily="34" charset="0"/>
                <a:ea typeface="+mn-ea"/>
                <a:cs typeface="+mn-cs"/>
              </a:defRPr>
            </a:lvl1pPr>
            <a:lvl2pPr marL="425963" indent="-173985" algn="l" defTabSz="863925" rtl="0" eaLnBrk="1" latinLnBrk="0" hangingPunct="1">
              <a:spcBef>
                <a:spcPct val="20000"/>
              </a:spcBef>
              <a:buClr>
                <a:srgbClr val="32B4FF"/>
              </a:buClr>
              <a:buFont typeface="Arial" pitchFamily="34" charset="0"/>
              <a:buChar char="–"/>
              <a:defRPr sz="1300" kern="1200">
                <a:solidFill>
                  <a:schemeClr val="tx1"/>
                </a:solidFill>
                <a:latin typeface="KPN Metric Light" panose="020B0404020101010102" pitchFamily="34" charset="0"/>
                <a:ea typeface="+mn-ea"/>
                <a:cs typeface="+mn-cs"/>
              </a:defRPr>
            </a:lvl2pPr>
            <a:lvl3pPr marL="592449" indent="-166486" algn="l" defTabSz="863925" rtl="0" eaLnBrk="1" latinLnBrk="0" hangingPunct="1">
              <a:spcBef>
                <a:spcPct val="20000"/>
              </a:spcBef>
              <a:buClr>
                <a:srgbClr val="4F4F4F"/>
              </a:buClr>
              <a:buFont typeface="Calibri" panose="020F0502020204030204" pitchFamily="34" charset="0"/>
              <a:buChar char="»"/>
              <a:defRPr sz="1100" kern="1200">
                <a:solidFill>
                  <a:schemeClr val="tx1"/>
                </a:solidFill>
                <a:latin typeface="KPN Metric Light" panose="020B0404020101010102" pitchFamily="34" charset="0"/>
                <a:ea typeface="+mn-ea"/>
                <a:cs typeface="+mn-cs"/>
              </a:defRPr>
            </a:lvl3pPr>
            <a:lvl4pPr marL="760435" indent="-167985" algn="l" defTabSz="863925" rtl="0" eaLnBrk="1" latinLnBrk="0" hangingPunct="1">
              <a:spcBef>
                <a:spcPct val="20000"/>
              </a:spcBef>
              <a:buClr>
                <a:srgbClr val="B6E099"/>
              </a:buClr>
              <a:buFont typeface="Wingdings" panose="05000000000000000000" pitchFamily="2" charset="2"/>
              <a:buChar char="§"/>
              <a:defRPr sz="1000" kern="1200">
                <a:solidFill>
                  <a:schemeClr val="tx1"/>
                </a:solidFill>
                <a:latin typeface="KPN Metric Light" panose="020B0404020101010102" pitchFamily="34" charset="0"/>
                <a:ea typeface="+mn-ea"/>
                <a:cs typeface="+mn-cs"/>
              </a:defRPr>
            </a:lvl4pPr>
            <a:lvl5pPr marL="928420" indent="-167985" algn="l" defTabSz="863925" rtl="0" eaLnBrk="1" latinLnBrk="0" hangingPunct="1">
              <a:spcBef>
                <a:spcPct val="20000"/>
              </a:spcBef>
              <a:buClr>
                <a:srgbClr val="C0E8FF"/>
              </a:buClr>
              <a:buFont typeface="Courier New" panose="02070309020205020404" pitchFamily="49" charset="0"/>
              <a:buChar char="-"/>
              <a:defRPr sz="900" kern="1200">
                <a:solidFill>
                  <a:schemeClr val="tx1"/>
                </a:solidFill>
                <a:latin typeface="KPN Metric Light" panose="020B0404020101010102" pitchFamily="34" charset="0"/>
                <a:ea typeface="+mn-ea"/>
                <a:cs typeface="+mn-cs"/>
              </a:defRPr>
            </a:lvl5pPr>
            <a:lvl6pPr marL="2375794"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7757"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39719"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1682" indent="-215981" algn="l" defTabSz="863925" rtl="0" eaLnBrk="1" latinLnBrk="0" hangingPunct="1">
              <a:spcBef>
                <a:spcPct val="20000"/>
              </a:spcBef>
              <a:buFont typeface="Arial" pitchFamily="34" charset="0"/>
              <a:buChar char="•"/>
              <a:defRPr sz="1890" kern="1200">
                <a:solidFill>
                  <a:schemeClr val="tx1"/>
                </a:solidFill>
                <a:latin typeface="+mn-lt"/>
                <a:ea typeface="+mn-ea"/>
                <a:cs typeface="+mn-cs"/>
              </a:defRPr>
            </a:lvl9pPr>
          </a:lstStyle>
          <a:p>
            <a:pPr marL="0" indent="0">
              <a:lnSpc>
                <a:spcPts val="2456"/>
              </a:lnSpc>
              <a:spcBef>
                <a:spcPts val="0"/>
              </a:spcBef>
              <a:buNone/>
            </a:pPr>
            <a:endParaRPr lang="x-none" sz="2700" dirty="0">
              <a:solidFill>
                <a:srgbClr val="32B4FF"/>
              </a:solidFill>
            </a:endParaRPr>
          </a:p>
        </p:txBody>
      </p:sp>
      <p:pic>
        <p:nvPicPr>
          <p:cNvPr id="12" name="Picture 11">
            <a:extLst>
              <a:ext uri="{FF2B5EF4-FFF2-40B4-BE49-F238E27FC236}">
                <a16:creationId xmlns:a16="http://schemas.microsoft.com/office/drawing/2014/main" id="{28D7366F-DE23-45A0-B319-4A15B7C62E66}"/>
              </a:ext>
            </a:extLst>
          </p:cNvPr>
          <p:cNvPicPr>
            <a:picLocks noChangeAspect="1"/>
          </p:cNvPicPr>
          <p:nvPr/>
        </p:nvPicPr>
        <p:blipFill>
          <a:blip r:embed="rId3"/>
          <a:stretch>
            <a:fillRect/>
          </a:stretch>
        </p:blipFill>
        <p:spPr>
          <a:xfrm>
            <a:off x="1278810" y="1738313"/>
            <a:ext cx="2813571" cy="3607833"/>
          </a:xfrm>
          <a:prstGeom prst="rect">
            <a:avLst/>
          </a:prstGeom>
        </p:spPr>
      </p:pic>
      <p:graphicFrame>
        <p:nvGraphicFramePr>
          <p:cNvPr id="23" name="Table 22">
            <a:extLst>
              <a:ext uri="{FF2B5EF4-FFF2-40B4-BE49-F238E27FC236}">
                <a16:creationId xmlns:a16="http://schemas.microsoft.com/office/drawing/2014/main" id="{929E587D-1877-462A-84F8-4BE32BFDD6A2}"/>
              </a:ext>
            </a:extLst>
          </p:cNvPr>
          <p:cNvGraphicFramePr>
            <a:graphicFrameLocks noGrp="1"/>
          </p:cNvGraphicFramePr>
          <p:nvPr>
            <p:extLst>
              <p:ext uri="{D42A27DB-BD31-4B8C-83A1-F6EECF244321}">
                <p14:modId xmlns:p14="http://schemas.microsoft.com/office/powerpoint/2010/main" val="1603172696"/>
              </p:ext>
            </p:extLst>
          </p:nvPr>
        </p:nvGraphicFramePr>
        <p:xfrm>
          <a:off x="3125283" y="919066"/>
          <a:ext cx="4674721" cy="257810"/>
        </p:xfrm>
        <a:graphic>
          <a:graphicData uri="http://schemas.openxmlformats.org/drawingml/2006/table">
            <a:tbl>
              <a:tblPr firstRow="1" bandRow="1">
                <a:tableStyleId>{5C22544A-7EE6-4342-B048-85BDC9FD1C3A}</a:tableStyleId>
              </a:tblPr>
              <a:tblGrid>
                <a:gridCol w="4674721">
                  <a:extLst>
                    <a:ext uri="{9D8B030D-6E8A-4147-A177-3AD203B41FA5}">
                      <a16:colId xmlns:a16="http://schemas.microsoft.com/office/drawing/2014/main" val="20000"/>
                    </a:ext>
                  </a:extLst>
                </a:gridCol>
              </a:tblGrid>
              <a:tr h="19202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rgbClr val="009286"/>
                          </a:solidFill>
                          <a:effectLst/>
                          <a:latin typeface="+mn-lt"/>
                        </a:rPr>
                        <a:t>Before Wednesday 15 April 2020, 17:30 CET</a:t>
                      </a:r>
                    </a:p>
                  </a:txBody>
                  <a:tcPr marL="0" marR="0" marT="0" marB="4445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Afbeelding 2">
            <a:extLst>
              <a:ext uri="{FF2B5EF4-FFF2-40B4-BE49-F238E27FC236}">
                <a16:creationId xmlns:a16="http://schemas.microsoft.com/office/drawing/2014/main" id="{E5BB31F5-CCFA-4460-954E-C8F174957B78}"/>
              </a:ext>
            </a:extLst>
          </p:cNvPr>
          <p:cNvPicPr>
            <a:picLocks noChangeAspect="1"/>
          </p:cNvPicPr>
          <p:nvPr/>
        </p:nvPicPr>
        <p:blipFill>
          <a:blip r:embed="rId4"/>
          <a:stretch>
            <a:fillRect/>
          </a:stretch>
        </p:blipFill>
        <p:spPr>
          <a:xfrm>
            <a:off x="2744022" y="1983779"/>
            <a:ext cx="2219325" cy="142875"/>
          </a:xfrm>
          <a:prstGeom prst="rect">
            <a:avLst/>
          </a:prstGeom>
        </p:spPr>
      </p:pic>
      <p:pic>
        <p:nvPicPr>
          <p:cNvPr id="14" name="Afbeelding 13">
            <a:extLst>
              <a:ext uri="{FF2B5EF4-FFF2-40B4-BE49-F238E27FC236}">
                <a16:creationId xmlns:a16="http://schemas.microsoft.com/office/drawing/2014/main" id="{592FF0A4-042B-434D-92E8-A4882EA711A6}"/>
              </a:ext>
            </a:extLst>
          </p:cNvPr>
          <p:cNvPicPr>
            <a:picLocks noChangeAspect="1"/>
          </p:cNvPicPr>
          <p:nvPr/>
        </p:nvPicPr>
        <p:blipFill>
          <a:blip r:embed="rId4"/>
          <a:stretch>
            <a:fillRect/>
          </a:stretch>
        </p:blipFill>
        <p:spPr>
          <a:xfrm>
            <a:off x="1713920" y="2057090"/>
            <a:ext cx="1193827" cy="76856"/>
          </a:xfrm>
          <a:prstGeom prst="rect">
            <a:avLst/>
          </a:prstGeom>
        </p:spPr>
      </p:pic>
      <p:pic>
        <p:nvPicPr>
          <p:cNvPr id="15" name="Afbeelding 14">
            <a:extLst>
              <a:ext uri="{FF2B5EF4-FFF2-40B4-BE49-F238E27FC236}">
                <a16:creationId xmlns:a16="http://schemas.microsoft.com/office/drawing/2014/main" id="{A5C18AB0-6193-4DA2-9632-486575C48DB7}"/>
              </a:ext>
            </a:extLst>
          </p:cNvPr>
          <p:cNvPicPr>
            <a:picLocks noChangeAspect="1"/>
          </p:cNvPicPr>
          <p:nvPr/>
        </p:nvPicPr>
        <p:blipFill>
          <a:blip r:embed="rId4"/>
          <a:stretch>
            <a:fillRect/>
          </a:stretch>
        </p:blipFill>
        <p:spPr>
          <a:xfrm>
            <a:off x="2015621" y="2767889"/>
            <a:ext cx="2219325" cy="99387"/>
          </a:xfrm>
          <a:prstGeom prst="rect">
            <a:avLst/>
          </a:prstGeom>
        </p:spPr>
      </p:pic>
      <p:sp>
        <p:nvSpPr>
          <p:cNvPr id="16" name="TextBox 15">
            <a:extLst>
              <a:ext uri="{FF2B5EF4-FFF2-40B4-BE49-F238E27FC236}">
                <a16:creationId xmlns:a16="http://schemas.microsoft.com/office/drawing/2014/main" id="{FC10FE1C-CF86-41A7-968C-55ABF07EDCCE}"/>
              </a:ext>
            </a:extLst>
          </p:cNvPr>
          <p:cNvSpPr txBox="1"/>
          <p:nvPr/>
        </p:nvSpPr>
        <p:spPr>
          <a:xfrm>
            <a:off x="1832005" y="2124124"/>
            <a:ext cx="877149" cy="141105"/>
          </a:xfrm>
          <a:prstGeom prst="rect">
            <a:avLst/>
          </a:prstGeom>
          <a:solidFill>
            <a:schemeClr val="bg1"/>
          </a:solidFill>
        </p:spPr>
        <p:txBody>
          <a:bodyPr wrap="square" lIns="0" tIns="43200" rIns="0" bIns="43200" rtlCol="0">
            <a:spAutoFit/>
          </a:bodyPr>
          <a:lstStyle/>
          <a:p>
            <a:r>
              <a:rPr lang="en-GB" sz="350" dirty="0">
                <a:solidFill>
                  <a:srgbClr val="000000"/>
                </a:solidFill>
              </a:rPr>
              <a:t>April 15, 2020 16:00</a:t>
            </a:r>
            <a:endParaRPr lang="nl-NL" sz="350" dirty="0">
              <a:solidFill>
                <a:srgbClr val="000000"/>
              </a:solidFill>
            </a:endParaRPr>
          </a:p>
        </p:txBody>
      </p:sp>
      <p:pic>
        <p:nvPicPr>
          <p:cNvPr id="22" name="Picture 21">
            <a:extLst>
              <a:ext uri="{FF2B5EF4-FFF2-40B4-BE49-F238E27FC236}">
                <a16:creationId xmlns:a16="http://schemas.microsoft.com/office/drawing/2014/main" id="{068D2D7B-9582-4FA2-A6C9-13F812F4A6E9}"/>
              </a:ext>
            </a:extLst>
          </p:cNvPr>
          <p:cNvPicPr>
            <a:picLocks noChangeAspect="1"/>
          </p:cNvPicPr>
          <p:nvPr/>
        </p:nvPicPr>
        <p:blipFill>
          <a:blip r:embed="rId5"/>
          <a:stretch>
            <a:fillRect/>
          </a:stretch>
        </p:blipFill>
        <p:spPr>
          <a:xfrm>
            <a:off x="2962889" y="3371678"/>
            <a:ext cx="385455" cy="49058"/>
          </a:xfrm>
          <a:prstGeom prst="rect">
            <a:avLst/>
          </a:prstGeom>
        </p:spPr>
      </p:pic>
    </p:spTree>
    <p:extLst>
      <p:ext uri="{BB962C8B-B14F-4D97-AF65-F5344CB8AC3E}">
        <p14:creationId xmlns:p14="http://schemas.microsoft.com/office/powerpoint/2010/main" val="130025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bf39d70-8a0a-49a1-b322-2deffa75c4d3"/>
</p:tagLst>
</file>

<file path=ppt/theme/theme1.xml><?xml version="1.0" encoding="utf-8"?>
<a:theme xmlns:a="http://schemas.openxmlformats.org/drawingml/2006/main" name="ABN AMRO CIB - PITCHBOOK A4">
  <a:themeElements>
    <a:clrScheme name="ABN AMRO CIB 2017">
      <a:dk1>
        <a:srgbClr val="4E636C"/>
      </a:dk1>
      <a:lt1>
        <a:srgbClr val="FFFFFF"/>
      </a:lt1>
      <a:dk2>
        <a:srgbClr val="006480"/>
      </a:dk2>
      <a:lt2>
        <a:srgbClr val="DBE0E2"/>
      </a:lt2>
      <a:accent1>
        <a:srgbClr val="94C23C"/>
      </a:accent1>
      <a:accent2>
        <a:srgbClr val="60B156"/>
      </a:accent2>
      <a:accent3>
        <a:srgbClr val="009286"/>
      </a:accent3>
      <a:accent4>
        <a:srgbClr val="006C64"/>
      </a:accent4>
      <a:accent5>
        <a:srgbClr val="004C4C"/>
      </a:accent5>
      <a:accent6>
        <a:srgbClr val="86B2C0"/>
      </a:accent6>
      <a:hlink>
        <a:srgbClr val="006480"/>
      </a:hlink>
      <a:folHlink>
        <a:srgbClr val="00648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effectLst/>
      </a:spPr>
      <a:bodyPr vert="horz" wrap="square" lIns="43200" tIns="43200" rIns="43200" bIns="4320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10000"/>
          </a:spcBef>
          <a:spcAft>
            <a:spcPct val="10000"/>
          </a:spcAft>
          <a:buClrTx/>
          <a:buSzTx/>
          <a:buFontTx/>
          <a:buNone/>
          <a:tabLst/>
          <a:defRPr kumimoji="0" sz="900" b="0" i="0" u="none" strike="noStrike" cap="none" normalizeH="0" baseline="0" dirty="0" smtClean="0">
            <a:ln>
              <a:noFill/>
            </a:ln>
            <a:solidFill>
              <a:schemeClr val="tx1"/>
            </a:solidFill>
            <a:effectLst/>
            <a:latin typeface="Arial" charset="0"/>
          </a:defRPr>
        </a:defPPr>
      </a:lstStyle>
    </a:spDef>
    <a:lnDef>
      <a:spPr bwMode="auto">
        <a:noFill/>
        <a:ln w="9525" cap="flat" cmpd="sng" algn="ctr">
          <a:solidFill>
            <a:srgbClr val="B7C1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43200" rIns="0" bIns="43200" rtlCol="0">
        <a:spAutoFit/>
      </a:bodyPr>
      <a:lstStyle>
        <a:defPPr>
          <a:defRPr sz="900" dirty="0" smtClean="0"/>
        </a:defPPr>
      </a:lstStyle>
    </a:txDef>
  </a:objectDefaults>
  <a:extraClrSchemeLst>
    <a:extraClrScheme>
      <a:clrScheme name="Standaardontwerp 1">
        <a:dk1>
          <a:srgbClr val="54646C"/>
        </a:dk1>
        <a:lt1>
          <a:srgbClr val="FFFFFF"/>
        </a:lt1>
        <a:dk2>
          <a:srgbClr val="004C4C"/>
        </a:dk2>
        <a:lt2>
          <a:srgbClr val="BBBEC3"/>
        </a:lt2>
        <a:accent1>
          <a:srgbClr val="009286"/>
        </a:accent1>
        <a:accent2>
          <a:srgbClr val="80C9C3"/>
        </a:accent2>
        <a:accent3>
          <a:srgbClr val="FFFFFF"/>
        </a:accent3>
        <a:accent4>
          <a:srgbClr val="46545B"/>
        </a:accent4>
        <a:accent5>
          <a:srgbClr val="AAC7C3"/>
        </a:accent5>
        <a:accent6>
          <a:srgbClr val="73B6B0"/>
        </a:accent6>
        <a:hlink>
          <a:srgbClr val="CCE9E7"/>
        </a:hlink>
        <a:folHlink>
          <a:srgbClr val="EDF7F6"/>
        </a:folHlink>
      </a:clrScheme>
      <a:clrMap bg1="lt1" tx1="dk1" bg2="lt2" tx2="dk2" accent1="accent1" accent2="accent2" accent3="accent3" accent4="accent4" accent5="accent5" accent6="accent6" hlink="hlink" folHlink="folHlink"/>
    </a:extraClrScheme>
  </a:extraClrSchemeLst>
  <a:custClrLst>
    <a:custClr name="ABN AMRO Color 1">
      <a:srgbClr val="94C23C"/>
    </a:custClr>
    <a:custClr name="ABN AMRO Color 2">
      <a:srgbClr val="60B156"/>
    </a:custClr>
    <a:custClr name="ABN AMRO Color 3">
      <a:srgbClr val="009286"/>
    </a:custClr>
    <a:custClr name="ABN AMRO Color 4">
      <a:srgbClr val="006C64"/>
    </a:custClr>
    <a:custClr name="ABN AMRO Color 5">
      <a:srgbClr val="6E838C"/>
    </a:custClr>
    <a:custClr name="ABN AMRO Color 6">
      <a:srgbClr val="B7C1C6"/>
    </a:custClr>
    <a:custClr name="ABN AMRO Color 7">
      <a:srgbClr val="86B2C0"/>
    </a:custClr>
    <a:custClr name="ABN AMRO Color 8">
      <a:srgbClr val="006480"/>
    </a:custClr>
    <a:custClr name="ABN AMRO Color 9">
      <a:srgbClr val="F3C000"/>
    </a:custClr>
    <a:custClr name="ABN AMRO Color 10">
      <a:srgbClr val="E6591A"/>
    </a:custClr>
    <a:custClr name="ABN AMRO Color 11">
      <a:srgbClr val="004C4C"/>
    </a:custClr>
    <a:custClr name="ABN AMRO Color 12">
      <a:srgbClr val="4E636C"/>
    </a:custClr>
    <a:custClr name="ABN AMRO Color 13">
      <a:srgbClr val="CED5D8"/>
    </a:custClr>
    <a:custClr name="ABN AMRO Color 14">
      <a:srgbClr val="DBE0E2"/>
    </a:custClr>
    <a:custClr name="ABN AMRO Color 15">
      <a:srgbClr val="EDEFF1"/>
    </a:custClr>
    <a:custClr name="ABN AMRO Color 16">
      <a:srgbClr val="F6F7F8"/>
    </a:custClr>
  </a:custClrLst>
  <a:extLst>
    <a:ext uri="{05A4C25C-085E-4340-85A3-A5531E510DB2}">
      <thm15:themeFamily xmlns:thm15="http://schemas.microsoft.com/office/thememl/2012/main" name="ABN AMRO CIB - PITCHBOOK A4.potx" id="{44E5DB32-B3CA-4345-91B4-3E2A441344A1}" vid="{9815204B-6A69-405F-BDAC-2483F1E115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65c44e8-82e0-472a-a146-da60c58e68e1"/>
    <h299cf7589dc4b75bcd2bf9f19243c76 xmlns="665c44e8-82e0-472a-a146-da60c58e68e1">
      <Terms xmlns="http://schemas.microsoft.com/office/infopath/2007/PartnerControls"/>
    </h299cf7589dc4b75bcd2bf9f19243c76>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27F949D683B347A1C82AE428A6401D" ma:contentTypeVersion="12" ma:contentTypeDescription="Create a new document." ma:contentTypeScope="" ma:versionID="065a2b7ce48f2fb53e3c86968350ba78">
  <xsd:schema xmlns:xsd="http://www.w3.org/2001/XMLSchema" xmlns:xs="http://www.w3.org/2001/XMLSchema" xmlns:p="http://schemas.microsoft.com/office/2006/metadata/properties" xmlns:ns3="665c44e8-82e0-472a-a146-da60c58e68e1" xmlns:ns4="e318d884-5dd1-4967-81cb-96c19333dfbc" targetNamespace="http://schemas.microsoft.com/office/2006/metadata/properties" ma:root="true" ma:fieldsID="dfb4d9764995d1c2afd8d80a675ab1c1" ns3:_="" ns4:_="">
    <xsd:import namespace="665c44e8-82e0-472a-a146-da60c58e68e1"/>
    <xsd:import namespace="e318d884-5dd1-4967-81cb-96c19333dfbc"/>
    <xsd:element name="properties">
      <xsd:complexType>
        <xsd:sequence>
          <xsd:element name="documentManagement">
            <xsd:complexType>
              <xsd:all>
                <xsd:element ref="ns3:h299cf7589dc4b75bcd2bf9f19243c76" minOccurs="0"/>
                <xsd:element ref="ns3:TaxCatchAll" minOccurs="0"/>
                <xsd:element ref="ns3:TaxCatchAllLabel" minOccurs="0"/>
                <xsd:element ref="ns4:MediaServiceMetadata" minOccurs="0"/>
                <xsd:element ref="ns4:MediaServiceFastMetadata" minOccurs="0"/>
                <xsd:element ref="ns4:MediaServiceDateTaken" minOccurs="0"/>
                <xsd:element ref="ns4:MediaServiceLocation" minOccurs="0"/>
                <xsd:element ref="ns4:MediaServiceGenerationTime" minOccurs="0"/>
                <xsd:element ref="ns4:MediaServiceEventHashCode"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c44e8-82e0-472a-a146-da60c58e68e1" elementFormDefault="qualified">
    <xsd:import namespace="http://schemas.microsoft.com/office/2006/documentManagement/types"/>
    <xsd:import namespace="http://schemas.microsoft.com/office/infopath/2007/PartnerControls"/>
    <xsd:element name="h299cf7589dc4b75bcd2bf9f19243c76" ma:index="8" nillable="true" ma:taxonomy="true" ma:internalName="h299cf7589dc4b75bcd2bf9f19243c76" ma:taxonomyFieldName="InformationClassification" ma:displayName="Information Classification" ma:readOnly="false" ma:default="" ma:fieldId="{1299cf75-89dc-4b75-bcd2-bf9f19243c76}" ma:sspId="9bb7800a-9dd4-4efa-9404-7ac564e64633" ma:termSetId="15e70205-4b68-455f-98cc-31f0c369727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60fb53-a99c-4ef5-a5ae-65daf47f5aef}" ma:internalName="TaxCatchAll" ma:showField="CatchAllData" ma:web="0986a654-86a8-4850-bb99-aa6c017799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60fb53-a99c-4ef5-a5ae-65daf47f5aef}" ma:internalName="TaxCatchAllLabel" ma:readOnly="true" ma:showField="CatchAllDataLabel" ma:web="0986a654-86a8-4850-bb99-aa6c017799c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18d884-5dd1-4967-81cb-96c19333dfb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bb7800a-9dd4-4efa-9404-7ac564e64633" ContentTypeId="0x0101" PreviousValue="false"/>
</file>

<file path=customXml/itemProps1.xml><?xml version="1.0" encoding="utf-8"?>
<ds:datastoreItem xmlns:ds="http://schemas.openxmlformats.org/officeDocument/2006/customXml" ds:itemID="{0AE19ADE-372C-4F3B-B690-C70B9A2A2DAF}">
  <ds:schemaRefs>
    <ds:schemaRef ds:uri="http://schemas.microsoft.com/sharepoint/v3/contenttype/forms"/>
  </ds:schemaRefs>
</ds:datastoreItem>
</file>

<file path=customXml/itemProps2.xml><?xml version="1.0" encoding="utf-8"?>
<ds:datastoreItem xmlns:ds="http://schemas.openxmlformats.org/officeDocument/2006/customXml" ds:itemID="{D1CE4419-7AC4-45CB-8DE1-E059AD35AF72}">
  <ds:schemaRefs>
    <ds:schemaRef ds:uri="http://schemas.microsoft.com/office/2006/documentManagement/types"/>
    <ds:schemaRef ds:uri="http://purl.org/dc/dcmitype/"/>
    <ds:schemaRef ds:uri="http://purl.org/dc/elements/1.1/"/>
    <ds:schemaRef ds:uri="http://schemas.microsoft.com/office/2006/metadata/properties"/>
    <ds:schemaRef ds:uri="http://purl.org/dc/terms/"/>
    <ds:schemaRef ds:uri="665c44e8-82e0-472a-a146-da60c58e68e1"/>
    <ds:schemaRef ds:uri="http://schemas.microsoft.com/office/infopath/2007/PartnerControls"/>
    <ds:schemaRef ds:uri="http://schemas.openxmlformats.org/package/2006/metadata/core-properties"/>
    <ds:schemaRef ds:uri="e318d884-5dd1-4967-81cb-96c19333dfbc"/>
    <ds:schemaRef ds:uri="http://www.w3.org/XML/1998/namespace"/>
  </ds:schemaRefs>
</ds:datastoreItem>
</file>

<file path=customXml/itemProps3.xml><?xml version="1.0" encoding="utf-8"?>
<ds:datastoreItem xmlns:ds="http://schemas.openxmlformats.org/officeDocument/2006/customXml" ds:itemID="{CCE25CCD-EC17-44BD-8FDD-53A612884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c44e8-82e0-472a-a146-da60c58e68e1"/>
    <ds:schemaRef ds:uri="e318d884-5dd1-4967-81cb-96c19333d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71CE047-D1DF-4730-9EAA-5AA993BBB7A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14</TotalTime>
  <Words>3084</Words>
  <Application>Microsoft Office PowerPoint</Application>
  <PresentationFormat>A4 Paper (210x297 mm)</PresentationFormat>
  <Paragraphs>215</Paragraphs>
  <Slides>29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KPN Metric Light</vt:lpstr>
      <vt:lpstr>Roboto</vt:lpstr>
      <vt:lpstr>Wingdings</vt:lpstr>
      <vt:lpstr>ABN AMRO CIB - PITCHBOOK A4</vt:lpstr>
      <vt:lpstr>Hybrid General Meeting Manual and Frequently Asked Questions</vt:lpstr>
      <vt:lpstr>Login procedure pre Close of Registration </vt:lpstr>
      <vt:lpstr>Login procedure pre Close of Registration</vt:lpstr>
      <vt:lpstr>Login procedure pre Close of Registration</vt:lpstr>
      <vt:lpstr>Login procedure pre Close of Registration</vt:lpstr>
      <vt:lpstr>Login procedure pre Close of Registration</vt:lpstr>
      <vt:lpstr>Login procedure pre Close of Registration</vt:lpstr>
      <vt:lpstr>Login procedure pre Close of Registration</vt:lpstr>
      <vt:lpstr>Login procedure pre Close of Registration</vt:lpstr>
      <vt:lpstr>Login procedures at the day of the meeting</vt:lpstr>
      <vt:lpstr>Login procedures at the day of the meeting</vt:lpstr>
      <vt:lpstr>Login procedures at the day of the meeting</vt:lpstr>
      <vt:lpstr>Login procedures at the day of the meeting</vt:lpstr>
      <vt:lpstr>Login procedures at the day of the meeting</vt:lpstr>
      <vt:lpstr>Login procedures at the day of the meeting</vt:lpstr>
      <vt:lpstr>Virtual voting procedures at the day of the meeting</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vector>
  </TitlesOfParts>
  <Company>ABN AMRO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 AMRO #1 in Issuer and Post-Listing Services</dc:title>
  <dc:subject>ABN AMRO CIB - PITCHBOOK A4</dc:subject>
  <dc:creator>Daniel Christiano</dc:creator>
  <dc:description>Version September 2018</dc:description>
  <cp:lastModifiedBy>Auke van der Vegt</cp:lastModifiedBy>
  <cp:revision>139</cp:revision>
  <cp:lastPrinted>2019-09-18T15:09:00Z</cp:lastPrinted>
  <dcterms:created xsi:type="dcterms:W3CDTF">2019-09-16T14:10:53Z</dcterms:created>
  <dcterms:modified xsi:type="dcterms:W3CDTF">2020-04-16T12:24:11Z</dcterms:modified>
  <cp:category>Corporate Identity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c18959a-f805-4b02-b465-c75c791063b3_Enabled">
    <vt:lpwstr>True</vt:lpwstr>
  </property>
  <property fmtid="{D5CDD505-2E9C-101B-9397-08002B2CF9AE}" pid="3" name="MSIP_Label_1c18959a-f805-4b02-b465-c75c791063b3_SiteId">
    <vt:lpwstr>af73baa8-f594-4eb2-a39d-93e96cad61fc</vt:lpwstr>
  </property>
  <property fmtid="{D5CDD505-2E9C-101B-9397-08002B2CF9AE}" pid="4" name="MSIP_Label_1c18959a-f805-4b02-b465-c75c791063b3_Owner">
    <vt:lpwstr>auke.van.der.vegt@asml.com</vt:lpwstr>
  </property>
  <property fmtid="{D5CDD505-2E9C-101B-9397-08002B2CF9AE}" pid="5" name="MSIP_Label_1c18959a-f805-4b02-b465-c75c791063b3_SetDate">
    <vt:lpwstr>2020-03-19T19:49:11.5017660Z</vt:lpwstr>
  </property>
  <property fmtid="{D5CDD505-2E9C-101B-9397-08002B2CF9AE}" pid="6" name="MSIP_Label_1c18959a-f805-4b02-b465-c75c791063b3_Name">
    <vt:lpwstr>Confidential</vt:lpwstr>
  </property>
  <property fmtid="{D5CDD505-2E9C-101B-9397-08002B2CF9AE}" pid="7" name="MSIP_Label_1c18959a-f805-4b02-b465-c75c791063b3_Application">
    <vt:lpwstr>Microsoft Azure Information Protection</vt:lpwstr>
  </property>
  <property fmtid="{D5CDD505-2E9C-101B-9397-08002B2CF9AE}" pid="8" name="MSIP_Label_1c18959a-f805-4b02-b465-c75c791063b3_ActionId">
    <vt:lpwstr>a260a5eb-3018-4571-9bc5-c8dc9e1d38d0</vt:lpwstr>
  </property>
  <property fmtid="{D5CDD505-2E9C-101B-9397-08002B2CF9AE}" pid="9" name="MSIP_Label_1c18959a-f805-4b02-b465-c75c791063b3_Extended_MSFT_Method">
    <vt:lpwstr>Manual</vt:lpwstr>
  </property>
  <property fmtid="{D5CDD505-2E9C-101B-9397-08002B2CF9AE}" pid="10" name="Sensitivity">
    <vt:lpwstr>Confidential</vt:lpwstr>
  </property>
  <property fmtid="{D5CDD505-2E9C-101B-9397-08002B2CF9AE}" pid="11" name="ContentTypeId">
    <vt:lpwstr>0x0101009827F949D683B347A1C82AE428A6401D</vt:lpwstr>
  </property>
</Properties>
</file>